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embeddedFontLst>
    <p:embeddedFont>
      <p:font typeface="Source Sans Pro" panose="020B0604020202020204" charset="0"/>
      <p:regular r:id="rId32"/>
      <p:bold r:id="rId33"/>
      <p:italic r:id="rId34"/>
      <p:boldItalic r:id="rId35"/>
    </p:embeddedFont>
    <p:embeddedFont>
      <p:font typeface="Roboto" panose="020B0604020202020204" charset="0"/>
      <p:regular r:id="rId36"/>
      <p:bold r:id="rId37"/>
      <p:italic r:id="rId38"/>
      <p:boldItalic r:id="rId39"/>
    </p:embeddedFont>
    <p:embeddedFont>
      <p:font typeface="Raleway" panose="020B0604020202020204" charset="-52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494">
          <p15:clr>
            <a:srgbClr val="A4A3A4"/>
          </p15:clr>
        </p15:guide>
        <p15:guide id="3" pos="227">
          <p15:clr>
            <a:srgbClr val="9AA0A6"/>
          </p15:clr>
        </p15:guide>
        <p15:guide id="4" pos="272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494"/>
        <p:guide pos="227"/>
        <p:guide pos="27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2aa7c1314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f2aa7c1314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f2aa7c129f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f2aa7c129f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2aa7c129f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2aa7c129f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2aa7c129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2aa7c129f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2aa7c129f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2aa7c129f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2aa7c13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f2aa7c13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f2aa7c131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f2aa7c131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2aa7c131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f2aa7c131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 про python 2 и его путешествие между кругами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2aa7c1314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2aa7c1314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f2aa7c131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f2aa7c131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2aa7c129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2aa7c129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f2aa7c131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f2aa7c1314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2aa7c131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f2aa7c131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</a:pPr>
            <a:r>
              <a:rPr lang="ru" sz="1800">
                <a:solidFill>
                  <a:srgbClr val="FF0000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(начался и закончился)</a:t>
            </a:r>
            <a:endParaRPr sz="1800">
              <a:solidFill>
                <a:srgbClr val="FF0000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f30c4bd54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f30c4bd54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2aa7c131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2aa7c131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пример про горячий featurestore и redis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2aa7c131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f2aa7c1314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5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Пример: “мы хотим поиспользовать clickhouse”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пример про горячий featurestore и redis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расшифровать tco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2aa7c1314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f2aa7c1314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пример про горячий featurestore и redis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2aa7c131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f2aa7c131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py2 в мире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2aa7c1314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f2aa7c1314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Пример про metacat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f2aa7c131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f2aa7c131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2aa7c1314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f2aa7c1314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2aa7c129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f2aa7c129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dwh = sas + teradata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2aa7c129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2aa7c129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50+ продуктов - примеры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2aa7c1314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f2aa7c1314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2aa7c129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2aa7c129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2aa7c129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2aa7c129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30c4bd54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30c4bd54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f2aa7c129f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f2aa7c129f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96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7012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21850" y="3746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536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536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CC0000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365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1700" y="4511850"/>
            <a:ext cx="1256425" cy="462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mkhapay@mts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nmkhapay@mts.ru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270000" y="1834950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Technology Radar как инструмент изменения ландшафта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254000" y="3746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такое технологический радар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254000" y="1739325"/>
            <a:ext cx="3901200" cy="22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история жизненного цикла технологий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инструмент визуализации текущего состояния технологического стека.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270000" y="3843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Радар помогает ответить на вопросы типа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445125" y="1418400"/>
            <a:ext cx="4610400" cy="37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ru">
                <a:solidFill>
                  <a:schemeClr val="dk2"/>
                </a:solidFill>
              </a:rPr>
              <a:t>Почему мы не используем технологию X?</a:t>
            </a:r>
            <a:endParaRPr>
              <a:solidFill>
                <a:schemeClr val="dk2"/>
              </a:solidFill>
            </a:endParaRPr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ru">
                <a:solidFill>
                  <a:schemeClr val="dk2"/>
                </a:solidFill>
              </a:rPr>
              <a:t>Как мы относимся к модной технологии Y?</a:t>
            </a:r>
            <a:endParaRPr>
              <a:solidFill>
                <a:schemeClr val="dk2"/>
              </a:solidFill>
            </a:endParaRPr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ru">
                <a:solidFill>
                  <a:schemeClr val="dk2"/>
                </a:solidFill>
              </a:rPr>
              <a:t>Что стоит использовать в разработке нового сервиса?</a:t>
            </a:r>
            <a:endParaRPr>
              <a:solidFill>
                <a:schemeClr val="dk2"/>
              </a:solidFill>
            </a:endParaRPr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ru">
                <a:solidFill>
                  <a:schemeClr val="dk2"/>
                </a:solidFill>
              </a:rPr>
              <a:t>На какие технологии мне стоит сделать упор в развитии сотрудников?</a:t>
            </a:r>
            <a:endParaRPr>
              <a:solidFill>
                <a:schemeClr val="dk2"/>
              </a:solidFill>
            </a:endParaRPr>
          </a:p>
          <a:p>
            <a:pPr marL="457200" lvl="0" indent="-334327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ru">
                <a:solidFill>
                  <a:schemeClr val="dk2"/>
                </a:solidFill>
              </a:rPr>
              <a:t>Какие технологии и почему не востребованы в нашей компании?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270000" y="14450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Формат </a:t>
            </a:r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120650" y="1249675"/>
            <a:ext cx="4231500" cy="25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</a:rPr>
              <a:t>Придумали Thoughtwork  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</a:rPr>
              <a:t>Используют: 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Zalando, 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AOE, 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Porsche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3424" y="478475"/>
            <a:ext cx="6330575" cy="413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270000" y="3746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Технологический радар - категории</a:t>
            </a:r>
            <a:endParaRPr/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438" y="1179500"/>
            <a:ext cx="4449125" cy="366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270000" y="1855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Технологический радар - круги</a:t>
            </a:r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321325" y="1495138"/>
            <a:ext cx="4967400" cy="24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ru" sz="1430">
                <a:solidFill>
                  <a:srgbClr val="2C3E50"/>
                </a:solidFill>
                <a:latin typeface="Roboto"/>
                <a:ea typeface="Roboto"/>
                <a:cs typeface="Roboto"/>
                <a:sym typeface="Roboto"/>
              </a:rPr>
              <a:t>Текущий статус использования технологии в компании</a:t>
            </a:r>
            <a:endParaRPr sz="1430">
              <a:solidFill>
                <a:srgbClr val="2C3E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940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3E50"/>
              </a:buClr>
              <a:buSzPts val="1430"/>
              <a:buFont typeface="Roboto"/>
              <a:buChar char="●"/>
            </a:pPr>
            <a:r>
              <a:rPr lang="ru" sz="1430">
                <a:solidFill>
                  <a:srgbClr val="2C3E50"/>
                </a:solidFill>
                <a:latin typeface="Roboto"/>
                <a:ea typeface="Roboto"/>
                <a:cs typeface="Roboto"/>
                <a:sym typeface="Roboto"/>
              </a:rPr>
              <a:t>ASSESS – присматриваемся, но пока не используе</a:t>
            </a:r>
            <a:endParaRPr sz="1430">
              <a:solidFill>
                <a:srgbClr val="2C3E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9405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C3E50"/>
              </a:buClr>
              <a:buSzPts val="1430"/>
              <a:buFont typeface="Roboto"/>
              <a:buChar char="●"/>
            </a:pPr>
            <a:r>
              <a:rPr lang="ru" sz="1430">
                <a:solidFill>
                  <a:srgbClr val="2C3E50"/>
                </a:solidFill>
                <a:latin typeface="Roboto"/>
                <a:ea typeface="Roboto"/>
                <a:cs typeface="Roboto"/>
                <a:sym typeface="Roboto"/>
              </a:rPr>
              <a:t>TRIAL – тестируем, но не на критичном компоненте</a:t>
            </a:r>
            <a:endParaRPr sz="1430">
              <a:solidFill>
                <a:srgbClr val="2C3E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940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C3E50"/>
              </a:buClr>
              <a:buSzPts val="1430"/>
              <a:buFont typeface="Roboto"/>
              <a:buChar char="●"/>
            </a:pPr>
            <a:r>
              <a:rPr lang="ru" sz="1430">
                <a:solidFill>
                  <a:srgbClr val="2C3E50"/>
                </a:solidFill>
                <a:latin typeface="Roboto"/>
                <a:ea typeface="Roboto"/>
                <a:cs typeface="Roboto"/>
                <a:sym typeface="Roboto"/>
              </a:rPr>
              <a:t>ADOPT – смело используем в production</a:t>
            </a:r>
            <a:endParaRPr sz="1430">
              <a:solidFill>
                <a:srgbClr val="2C3E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940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C3E50"/>
              </a:buClr>
              <a:buSzPts val="1430"/>
              <a:buFont typeface="Roboto"/>
              <a:buChar char="●"/>
            </a:pPr>
            <a:r>
              <a:rPr lang="ru" sz="1430">
                <a:solidFill>
                  <a:srgbClr val="2C3E50"/>
                </a:solidFill>
                <a:latin typeface="Roboto"/>
                <a:ea typeface="Roboto"/>
                <a:cs typeface="Roboto"/>
                <a:sym typeface="Roboto"/>
              </a:rPr>
              <a:t>HOLD – по какой-то причине перестали использовать</a:t>
            </a:r>
            <a:endParaRPr sz="1430">
              <a:solidFill>
                <a:srgbClr val="2C3E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 sz="1430">
              <a:solidFill>
                <a:srgbClr val="2C3E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225" y="759663"/>
            <a:ext cx="3983348" cy="413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270000" y="1564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Радар МТС Big Data</a:t>
            </a:r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225725" y="1120425"/>
            <a:ext cx="84018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>
                <a:solidFill>
                  <a:schemeClr val="dk2"/>
                </a:solidFill>
              </a:rPr>
              <a:t>Был вдохновлен радаром от Thoughtworks с несколькими особенностями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Немного иначе интерпретируем круги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Big Data, DS стек еще развивается, и мы отслеживаем еще и то, что нам не подошло на этапе R&amp;D, в круге TRASH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Мы стремимся к обновлениям раз в квартал, но пока получается раз в полгода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Мы пока не делаем ограничения на количество точек на радаре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270000" y="1564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Эволюция радара</a:t>
            </a:r>
            <a:endParaRPr/>
          </a:p>
        </p:txBody>
      </p:sp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6000" y="2600525"/>
            <a:ext cx="1546725" cy="95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00" y="1656098"/>
            <a:ext cx="2503986" cy="1679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6413" y="1244675"/>
            <a:ext cx="1907649" cy="95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8475" y="1244675"/>
            <a:ext cx="2150275" cy="11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86708" y="2575563"/>
            <a:ext cx="1107275" cy="100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50500" y="2575575"/>
            <a:ext cx="910575" cy="91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698738" y="3685775"/>
            <a:ext cx="14565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"/>
              <a:buFont typeface="Arial"/>
              <a:buNone/>
            </a:pPr>
            <a:r>
              <a:rPr lang="ru" sz="1820">
                <a:solidFill>
                  <a:schemeClr val="dk2"/>
                </a:solidFill>
              </a:rPr>
              <a:t>2019</a:t>
            </a:r>
            <a:endParaRPr sz="182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endParaRPr sz="1820">
              <a:solidFill>
                <a:schemeClr val="dk2"/>
              </a:solidFill>
            </a:endParaRPr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3742063" y="3685775"/>
            <a:ext cx="14565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"/>
              <a:buFont typeface="Arial"/>
              <a:buNone/>
            </a:pPr>
            <a:r>
              <a:rPr lang="ru" sz="1820">
                <a:solidFill>
                  <a:schemeClr val="dk2"/>
                </a:solidFill>
              </a:rPr>
              <a:t>2020</a:t>
            </a:r>
            <a:endParaRPr sz="182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endParaRPr sz="1820">
              <a:solidFill>
                <a:schemeClr val="dk2"/>
              </a:solidFill>
            </a:endParaRPr>
          </a:p>
        </p:txBody>
      </p:sp>
      <p:sp>
        <p:nvSpPr>
          <p:cNvPr id="158" name="Google Shape;158;p28"/>
          <p:cNvSpPr txBox="1">
            <a:spLocks noGrp="1"/>
          </p:cNvSpPr>
          <p:nvPr>
            <p:ph type="body" idx="1"/>
          </p:nvPr>
        </p:nvSpPr>
        <p:spPr>
          <a:xfrm>
            <a:off x="6785388" y="3862925"/>
            <a:ext cx="14565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"/>
              <a:buFont typeface="Arial"/>
              <a:buNone/>
            </a:pPr>
            <a:r>
              <a:rPr lang="ru" sz="1820">
                <a:solidFill>
                  <a:schemeClr val="dk2"/>
                </a:solidFill>
              </a:rPr>
              <a:t>2021</a:t>
            </a:r>
            <a:endParaRPr sz="182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endParaRPr sz="1820">
              <a:solidFill>
                <a:schemeClr val="dk2"/>
              </a:solidFill>
            </a:endParaRPr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498038" y="4167250"/>
            <a:ext cx="18579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"/>
              <a:buFont typeface="Arial"/>
              <a:buNone/>
            </a:pPr>
            <a:r>
              <a:rPr lang="ru" sz="1820">
                <a:solidFill>
                  <a:schemeClr val="dk2"/>
                </a:solidFill>
              </a:rPr>
              <a:t>“что у нас есть”</a:t>
            </a:r>
            <a:endParaRPr sz="182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endParaRPr sz="1820">
              <a:solidFill>
                <a:schemeClr val="dk2"/>
              </a:solidFill>
            </a:endParaRPr>
          </a:p>
        </p:txBody>
      </p:sp>
      <p:sp>
        <p:nvSpPr>
          <p:cNvPr id="160" name="Google Shape;160;p28"/>
          <p:cNvSpPr txBox="1">
            <a:spLocks noGrp="1"/>
          </p:cNvSpPr>
          <p:nvPr>
            <p:ph type="body" idx="1"/>
          </p:nvPr>
        </p:nvSpPr>
        <p:spPr>
          <a:xfrm>
            <a:off x="3441275" y="4073450"/>
            <a:ext cx="18579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"/>
              <a:buFont typeface="Arial"/>
              <a:buNone/>
            </a:pPr>
            <a:r>
              <a:rPr lang="ru" sz="1520">
                <a:solidFill>
                  <a:schemeClr val="dk2"/>
                </a:solidFill>
              </a:rPr>
              <a:t>“thoughtworks + наши дополнения”</a:t>
            </a:r>
            <a:endParaRPr sz="152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endParaRPr sz="1520">
              <a:solidFill>
                <a:schemeClr val="dk2"/>
              </a:solidFill>
            </a:endParaRPr>
          </a:p>
        </p:txBody>
      </p:sp>
      <p:sp>
        <p:nvSpPr>
          <p:cNvPr id="161" name="Google Shape;161;p28"/>
          <p:cNvSpPr txBox="1">
            <a:spLocks noGrp="1"/>
          </p:cNvSpPr>
          <p:nvPr>
            <p:ph type="body" idx="1"/>
          </p:nvPr>
        </p:nvSpPr>
        <p:spPr>
          <a:xfrm>
            <a:off x="6785388" y="4533325"/>
            <a:ext cx="18579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"/>
              <a:buFont typeface="Arial"/>
              <a:buNone/>
            </a:pPr>
            <a:endParaRPr sz="182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endParaRPr sz="182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>
            <a:spLocks noGrp="1"/>
          </p:cNvSpPr>
          <p:nvPr>
            <p:ph type="title"/>
          </p:nvPr>
        </p:nvSpPr>
        <p:spPr>
          <a:xfrm>
            <a:off x="270000" y="1564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Радар МТС Big Data 2021Q1-2</a:t>
            </a:r>
            <a:endParaRPr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275" y="927950"/>
            <a:ext cx="6320428" cy="402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275400" y="1564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Радар МТС Big Data 2021</a:t>
            </a:r>
            <a:endParaRPr/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000" y="0"/>
            <a:ext cx="811333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270000" y="1661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Радар МТС Big Data 2021</a:t>
            </a:r>
            <a:endParaRPr/>
          </a:p>
        </p:txBody>
      </p:sp>
      <p:pic>
        <p:nvPicPr>
          <p:cNvPr id="179" name="Google Shape;1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374" y="1068975"/>
            <a:ext cx="5641452" cy="347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3940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#ктоя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60000" y="1653900"/>
            <a:ext cx="3874800" cy="18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технический руководитель продукта/архитектор в МТС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HSE big data &amp; data viz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6408000" y="4079100"/>
            <a:ext cx="2736000" cy="1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nmkhapay@mts.ru</a:t>
            </a:r>
            <a:r>
              <a:rPr lang="ru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2"/>
                </a:solidFill>
              </a:rPr>
              <a:t>@madhape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2375" y="1017450"/>
            <a:ext cx="2071800" cy="27567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2"/>
          <p:cNvSpPr txBox="1">
            <a:spLocks noGrp="1"/>
          </p:cNvSpPr>
          <p:nvPr>
            <p:ph type="title"/>
          </p:nvPr>
        </p:nvSpPr>
        <p:spPr>
          <a:xfrm>
            <a:off x="201750" y="1789950"/>
            <a:ext cx="4260300" cy="15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Радар МТС Big Data 2021 Q1-Q2</a:t>
            </a:r>
            <a:endParaRPr/>
          </a:p>
        </p:txBody>
      </p:sp>
      <p:pic>
        <p:nvPicPr>
          <p:cNvPr id="185" name="Google Shape;1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9075" y="0"/>
            <a:ext cx="50612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3"/>
          <p:cNvSpPr txBox="1">
            <a:spLocks noGrp="1"/>
          </p:cNvSpPr>
          <p:nvPr>
            <p:ph type="title"/>
          </p:nvPr>
        </p:nvSpPr>
        <p:spPr>
          <a:xfrm>
            <a:off x="270000" y="1661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Радар МТС Big Data - круги</a:t>
            </a:r>
            <a:endParaRPr/>
          </a:p>
        </p:txBody>
      </p:sp>
      <p:sp>
        <p:nvSpPr>
          <p:cNvPr id="191" name="Google Shape;191;p33"/>
          <p:cNvSpPr txBox="1">
            <a:spLocks noGrp="1"/>
          </p:cNvSpPr>
          <p:nvPr>
            <p:ph type="body" idx="1"/>
          </p:nvPr>
        </p:nvSpPr>
        <p:spPr>
          <a:xfrm>
            <a:off x="225725" y="1120425"/>
            <a:ext cx="4184100" cy="36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>
                <a:solidFill>
                  <a:schemeClr val="dk2"/>
                </a:solidFill>
              </a:rPr>
              <a:t>Для нас круг - это стадия жизни продукта,  в котором допустимо использовать эту технологию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Assess == RnD</a:t>
            </a:r>
            <a:endParaRPr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Trial == MVP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Adopt == Prod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Hold == Legacy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Trash == Fail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92" name="Google Shape;19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4475" y="1221000"/>
            <a:ext cx="4429375" cy="270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>
            <a:spLocks noGrp="1"/>
          </p:cNvSpPr>
          <p:nvPr>
            <p:ph type="title"/>
          </p:nvPr>
        </p:nvSpPr>
        <p:spPr>
          <a:xfrm>
            <a:off x="121850" y="3746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ru"/>
              <a:t>Жизненный цикл технологий</a:t>
            </a:r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body" idx="1"/>
          </p:nvPr>
        </p:nvSpPr>
        <p:spPr>
          <a:xfrm>
            <a:off x="360000" y="2800225"/>
            <a:ext cx="3873000" cy="15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Зачем?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Какой  план?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Сколько это стоит?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99" name="Google Shape;19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550" y="1314476"/>
            <a:ext cx="5162900" cy="107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4"/>
          <p:cNvSpPr txBox="1">
            <a:spLocks noGrp="1"/>
          </p:cNvSpPr>
          <p:nvPr>
            <p:ph type="body" idx="1"/>
          </p:nvPr>
        </p:nvSpPr>
        <p:spPr>
          <a:xfrm>
            <a:off x="4890650" y="2855750"/>
            <a:ext cx="3873000" cy="15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Артефакты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Метрики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xfrm>
            <a:off x="270000" y="1564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Assess aka RnD</a:t>
            </a:r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body" idx="1"/>
          </p:nvPr>
        </p:nvSpPr>
        <p:spPr>
          <a:xfrm>
            <a:off x="225725" y="2975400"/>
            <a:ext cx="8716200" cy="17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07" name="Google Shape;2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93" y="1325100"/>
            <a:ext cx="3976726" cy="274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9997" y="156475"/>
            <a:ext cx="1720602" cy="116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>
            <a:spLocks noGrp="1"/>
          </p:cNvSpPr>
          <p:nvPr>
            <p:ph type="title"/>
          </p:nvPr>
        </p:nvSpPr>
        <p:spPr>
          <a:xfrm>
            <a:off x="270000" y="1564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Trial aka MVP</a:t>
            </a:r>
            <a:endParaRPr/>
          </a:p>
        </p:txBody>
      </p:sp>
      <p:sp>
        <p:nvSpPr>
          <p:cNvPr id="214" name="Google Shape;214;p36"/>
          <p:cNvSpPr txBox="1">
            <a:spLocks noGrp="1"/>
          </p:cNvSpPr>
          <p:nvPr>
            <p:ph type="body" idx="1"/>
          </p:nvPr>
        </p:nvSpPr>
        <p:spPr>
          <a:xfrm>
            <a:off x="3783650" y="4363625"/>
            <a:ext cx="8716200" cy="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5"/>
              <a:buFont typeface="Arial"/>
              <a:buNone/>
            </a:pPr>
            <a:endParaRPr sz="125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endParaRPr sz="1250">
              <a:solidFill>
                <a:schemeClr val="dk2"/>
              </a:solidFill>
            </a:endParaRPr>
          </a:p>
        </p:txBody>
      </p:sp>
      <p:pic>
        <p:nvPicPr>
          <p:cNvPr id="215" name="Google Shape;21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823" y="212700"/>
            <a:ext cx="1672098" cy="123917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6"/>
          <p:cNvSpPr txBox="1"/>
          <p:nvPr/>
        </p:nvSpPr>
        <p:spPr>
          <a:xfrm>
            <a:off x="580225" y="1671300"/>
            <a:ext cx="39156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ru" sz="1600">
                <a:latin typeface="Source Sans Pro"/>
                <a:ea typeface="Source Sans Pro"/>
                <a:cs typeface="Source Sans Pro"/>
                <a:sym typeface="Source Sans Pro"/>
              </a:rPr>
              <a:t>Требования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ru" sz="1600">
                <a:latin typeface="Source Sans Pro"/>
                <a:ea typeface="Source Sans Pro"/>
                <a:cs typeface="Source Sans Pro"/>
                <a:sym typeface="Source Sans Pro"/>
              </a:rPr>
              <a:t>Тест(ы) на продуктах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ru" sz="1600">
                <a:latin typeface="Source Sans Pro"/>
                <a:ea typeface="Source Sans Pro"/>
                <a:cs typeface="Source Sans Pro"/>
                <a:sym typeface="Source Sans Pro"/>
              </a:rPr>
              <a:t>Расчет TCO (total cost of ownership)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Font typeface="Source Sans Pro"/>
              <a:buChar char="●"/>
            </a:pPr>
            <a:r>
              <a:rPr lang="ru" sz="1600">
                <a:latin typeface="Source Sans Pro"/>
                <a:ea typeface="Source Sans Pro"/>
                <a:cs typeface="Source Sans Pro"/>
                <a:sym typeface="Source Sans Pro"/>
              </a:rPr>
              <a:t>Планы по переходу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>
            <a:spLocks noGrp="1"/>
          </p:cNvSpPr>
          <p:nvPr>
            <p:ph type="title"/>
          </p:nvPr>
        </p:nvSpPr>
        <p:spPr>
          <a:xfrm>
            <a:off x="225725" y="13710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Adopt aka prod</a:t>
            </a:r>
            <a:endParaRPr/>
          </a:p>
        </p:txBody>
      </p:sp>
      <p:sp>
        <p:nvSpPr>
          <p:cNvPr id="222" name="Google Shape;222;p37"/>
          <p:cNvSpPr txBox="1">
            <a:spLocks noGrp="1"/>
          </p:cNvSpPr>
          <p:nvPr>
            <p:ph type="body" idx="1"/>
          </p:nvPr>
        </p:nvSpPr>
        <p:spPr>
          <a:xfrm>
            <a:off x="456800" y="1687350"/>
            <a:ext cx="4367700" cy="17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Масштабирование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Развитие экспертизы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Поддержка и эксплуатация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Гайды, обучения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23" name="Google Shape;2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9775" y="92175"/>
            <a:ext cx="844350" cy="11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0000" y="791637"/>
            <a:ext cx="3354649" cy="356022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>
            <a:spLocks noGrp="1"/>
          </p:cNvSpPr>
          <p:nvPr>
            <p:ph type="title"/>
          </p:nvPr>
        </p:nvSpPr>
        <p:spPr>
          <a:xfrm>
            <a:off x="270000" y="1371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Hold aka Legacy</a:t>
            </a:r>
            <a:endParaRPr/>
          </a:p>
        </p:txBody>
      </p:sp>
      <p:sp>
        <p:nvSpPr>
          <p:cNvPr id="230" name="Google Shape;230;p38"/>
          <p:cNvSpPr txBox="1">
            <a:spLocks noGrp="1"/>
          </p:cNvSpPr>
          <p:nvPr>
            <p:ph type="body" idx="1"/>
          </p:nvPr>
        </p:nvSpPr>
        <p:spPr>
          <a:xfrm>
            <a:off x="612800" y="1673075"/>
            <a:ext cx="3545100" cy="17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Почему отказываемся?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На что переходим?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Как переходим?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Кто переходит?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31" name="Google Shape;2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3600" y="137125"/>
            <a:ext cx="838326" cy="134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7897" y="1982525"/>
            <a:ext cx="4986099" cy="316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>
            <a:spLocks noGrp="1"/>
          </p:cNvSpPr>
          <p:nvPr>
            <p:ph type="title"/>
          </p:nvPr>
        </p:nvSpPr>
        <p:spPr>
          <a:xfrm>
            <a:off x="270000" y="1564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Trash aka Fail</a:t>
            </a:r>
            <a:endParaRPr/>
          </a:p>
        </p:txBody>
      </p:sp>
      <p:sp>
        <p:nvSpPr>
          <p:cNvPr id="238" name="Google Shape;238;p39"/>
          <p:cNvSpPr txBox="1">
            <a:spLocks noGrp="1"/>
          </p:cNvSpPr>
          <p:nvPr>
            <p:ph type="body" idx="1"/>
          </p:nvPr>
        </p:nvSpPr>
        <p:spPr>
          <a:xfrm>
            <a:off x="360000" y="1629600"/>
            <a:ext cx="2994900" cy="18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Почему  нет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Это точно никто не использует?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20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Обзор Trash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39" name="Google Shape;23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7897" y="1982525"/>
            <a:ext cx="4986099" cy="316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3772" y="156475"/>
            <a:ext cx="815050" cy="12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>
            <a:spLocks noGrp="1"/>
          </p:cNvSpPr>
          <p:nvPr>
            <p:ph type="title"/>
          </p:nvPr>
        </p:nvSpPr>
        <p:spPr>
          <a:xfrm>
            <a:off x="270000" y="1467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в итоге?</a:t>
            </a:r>
            <a:endParaRPr/>
          </a:p>
        </p:txBody>
      </p:sp>
      <p:sp>
        <p:nvSpPr>
          <p:cNvPr id="246" name="Google Shape;246;p40"/>
          <p:cNvSpPr txBox="1">
            <a:spLocks noGrp="1"/>
          </p:cNvSpPr>
          <p:nvPr>
            <p:ph type="body" idx="1"/>
          </p:nvPr>
        </p:nvSpPr>
        <p:spPr>
          <a:xfrm>
            <a:off x="426000" y="1152450"/>
            <a:ext cx="3894000" cy="31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Мы готовы рассказывать и давать рекомендации по технологическому стеку для (big)data-продуктов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Не было больше ни одного R&amp;D Clickhouse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47" name="Google Shape;247;p40"/>
          <p:cNvSpPr txBox="1">
            <a:spLocks noGrp="1"/>
          </p:cNvSpPr>
          <p:nvPr>
            <p:ph type="body" idx="1"/>
          </p:nvPr>
        </p:nvSpPr>
        <p:spPr>
          <a:xfrm>
            <a:off x="4680000" y="1152450"/>
            <a:ext cx="4190400" cy="31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Есть наглядный инструмент для коммуникаций о нашем технологическом стеке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Есть список экспертов по технологиям, которые мы используем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20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Kanban-доска для наших R&amp;D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>
            <a:spLocks noGrp="1"/>
          </p:cNvSpPr>
          <p:nvPr>
            <p:ph type="title"/>
          </p:nvPr>
        </p:nvSpPr>
        <p:spPr>
          <a:xfrm>
            <a:off x="270000" y="211165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Спасибо! </a:t>
            </a:r>
            <a:endParaRPr/>
          </a:p>
        </p:txBody>
      </p:sp>
      <p:sp>
        <p:nvSpPr>
          <p:cNvPr id="253" name="Google Shape;253;p41"/>
          <p:cNvSpPr txBox="1">
            <a:spLocks noGrp="1"/>
          </p:cNvSpPr>
          <p:nvPr>
            <p:ph type="body" idx="4294967295"/>
          </p:nvPr>
        </p:nvSpPr>
        <p:spPr>
          <a:xfrm>
            <a:off x="6581700" y="4079100"/>
            <a:ext cx="2562300" cy="1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nmkhapay@mts.ru</a:t>
            </a:r>
            <a:r>
              <a:rPr lang="ru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>
                <a:solidFill>
                  <a:schemeClr val="dk2"/>
                </a:solidFill>
              </a:rPr>
              <a:t>@madhape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270000" y="3359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Big Data МТС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2763" y="1068425"/>
            <a:ext cx="5538479" cy="377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270000" y="3746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Big Data МТС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0825"/>
            <a:ext cx="8839202" cy="3350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270000" y="22600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может пойти не так?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153000" y="42780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0 -&gt; 50+ продуктов за 4 года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153000" y="1808000"/>
            <a:ext cx="4260300" cy="22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ru">
                <a:solidFill>
                  <a:schemeClr val="dk2"/>
                </a:solidFill>
              </a:rPr>
              <a:t>Каждый решал свои задачи по-разному</a:t>
            </a:r>
            <a:endParaRPr>
              <a:solidFill>
                <a:schemeClr val="dk2"/>
              </a:solidFill>
            </a:endParaRPr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ru">
                <a:solidFill>
                  <a:schemeClr val="dk2"/>
                </a:solidFill>
              </a:rPr>
              <a:t>И провел R&amp;D</a:t>
            </a:r>
            <a:endParaRPr>
              <a:solidFill>
                <a:schemeClr val="dk2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ru">
                <a:solidFill>
                  <a:schemeClr val="dk2"/>
                </a:solidFill>
              </a:rPr>
              <a:t>И выбрал какое-то экзотическое решение</a:t>
            </a:r>
            <a:endParaRPr>
              <a:solidFill>
                <a:schemeClr val="dk2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ru">
                <a:solidFill>
                  <a:schemeClr val="dk2"/>
                </a:solidFill>
              </a:rPr>
              <a:t>И написал свое экзотическое решение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4821325" y="2089700"/>
            <a:ext cx="4260300" cy="17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>
                <a:solidFill>
                  <a:schemeClr val="dk2"/>
                </a:solidFill>
              </a:rPr>
              <a:t>Эти решения теперь нужно поддерживать в production среде. 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270000" y="4037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Data Mesh близко...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83825" y="2428400"/>
            <a:ext cx="7674000" cy="22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>
                <a:solidFill>
                  <a:schemeClr val="dk2"/>
                </a:solidFill>
              </a:rPr>
              <a:t>И наш технологический стек будет транслироваться в другие домены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270000" y="202200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Эти проблемы можно решить с помощью техрадара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270000" y="37467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 чем </a:t>
            </a:r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542550" y="1865725"/>
            <a:ext cx="7674000" cy="22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Что такое технологический радар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Как он помогает нам управлять технологическим стеком</a:t>
            </a:r>
            <a:endParaRPr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>
                <a:solidFill>
                  <a:schemeClr val="dk2"/>
                </a:solidFill>
              </a:rPr>
              <a:t>Как мы выстраиваем R&amp;D процесс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МТС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552</Words>
  <Application>Microsoft Office PowerPoint</Application>
  <PresentationFormat>Экран (16:9)</PresentationFormat>
  <Paragraphs>115</Paragraphs>
  <Slides>29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Source Sans Pro</vt:lpstr>
      <vt:lpstr>Roboto</vt:lpstr>
      <vt:lpstr>Raleway</vt:lpstr>
      <vt:lpstr>Arial</vt:lpstr>
      <vt:lpstr>МТС</vt:lpstr>
      <vt:lpstr>  Technology Radar как инструмент изменения ландшафта</vt:lpstr>
      <vt:lpstr>#ктоя</vt:lpstr>
      <vt:lpstr>Big Data МТС</vt:lpstr>
      <vt:lpstr>Big Data МТС</vt:lpstr>
      <vt:lpstr>Что может пойти не так?</vt:lpstr>
      <vt:lpstr>0 -&gt; 50+ продуктов за 4 года</vt:lpstr>
      <vt:lpstr>Data Mesh близко...</vt:lpstr>
      <vt:lpstr>Эти проблемы можно решить с помощью техрадара</vt:lpstr>
      <vt:lpstr>О чем </vt:lpstr>
      <vt:lpstr>Что такое технологический радар</vt:lpstr>
      <vt:lpstr>Радар помогает ответить на вопросы типа </vt:lpstr>
      <vt:lpstr>Формат </vt:lpstr>
      <vt:lpstr>Технологический радар - категории</vt:lpstr>
      <vt:lpstr>Технологический радар - круги</vt:lpstr>
      <vt:lpstr>Радар МТС Big Data</vt:lpstr>
      <vt:lpstr>Эволюция радара</vt:lpstr>
      <vt:lpstr>Радар МТС Big Data 2021Q1-2</vt:lpstr>
      <vt:lpstr>Радар МТС Big Data 2021</vt:lpstr>
      <vt:lpstr>Радар МТС Big Data 2021</vt:lpstr>
      <vt:lpstr>Радар МТС Big Data 2021 Q1-Q2</vt:lpstr>
      <vt:lpstr>Радар МТС Big Data - круги</vt:lpstr>
      <vt:lpstr>Жизненный цикл технологий</vt:lpstr>
      <vt:lpstr>Assess aka RnD</vt:lpstr>
      <vt:lpstr>Trial aka MVP</vt:lpstr>
      <vt:lpstr>Adopt aka prod</vt:lpstr>
      <vt:lpstr>Hold aka Legacy</vt:lpstr>
      <vt:lpstr>Trash aka Fail</vt:lpstr>
      <vt:lpstr>Что в итоге?</vt:lpstr>
      <vt:lpstr>Спасибо!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Technology Radar как инструмент изменения ландшафта</dc:title>
  <dc:creator>Курносова Анна</dc:creator>
  <cp:lastModifiedBy>Курносова Анна</cp:lastModifiedBy>
  <cp:revision>1</cp:revision>
  <dcterms:modified xsi:type="dcterms:W3CDTF">2021-10-08T15:29:50Z</dcterms:modified>
</cp:coreProperties>
</file>