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61" r:id="rId10"/>
    <p:sldId id="262" r:id="rId11"/>
    <p:sldId id="281" r:id="rId12"/>
    <p:sldId id="280" r:id="rId13"/>
    <p:sldId id="282" r:id="rId14"/>
    <p:sldId id="279" r:id="rId15"/>
    <p:sldId id="263" r:id="rId16"/>
    <p:sldId id="283" r:id="rId17"/>
    <p:sldId id="284" r:id="rId18"/>
    <p:sldId id="287" r:id="rId19"/>
    <p:sldId id="265" r:id="rId20"/>
    <p:sldId id="266" r:id="rId21"/>
    <p:sldId id="267" r:id="rId22"/>
    <p:sldId id="268" r:id="rId23"/>
    <p:sldId id="277" r:id="rId24"/>
    <p:sldId id="278" r:id="rId25"/>
    <p:sldId id="269" r:id="rId26"/>
    <p:sldId id="270" r:id="rId27"/>
    <p:sldId id="285" r:id="rId28"/>
    <p:sldId id="271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Evolventa" panose="020B0502020202020204" pitchFamily="34" charset="0"/>
      <p:regular r:id="rId35"/>
    </p:embeddedFont>
    <p:embeddedFont>
      <p:font typeface="Evolventa Bold" panose="020B0702020202020204" pitchFamily="3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648" autoAdjust="0"/>
  </p:normalViewPr>
  <p:slideViewPr>
    <p:cSldViewPr>
      <p:cViewPr>
        <p:scale>
          <a:sx n="66" d="100"/>
          <a:sy n="66" d="100"/>
        </p:scale>
        <p:origin x="984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z5\4zxs7s9s2wl22qtnly8r_zhjwmlzq4\T\com.microsoft.Outlook\Outlook%20Temp\&#1082;%20BDS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Рост пользователей</a:t>
            </a:r>
            <a:r>
              <a:rPr lang="en-US" dirty="0"/>
              <a:t> Data Lake </a:t>
            </a:r>
            <a:endParaRPr lang="ru-RU" dirty="0"/>
          </a:p>
        </c:rich>
      </c:tx>
      <c:layout>
        <c:manualLayout>
          <c:xMode val="edge"/>
          <c:yMode val="edge"/>
          <c:x val="0.2094491642492057"/>
          <c:y val="5.2083333333333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13002333041703121"/>
          <c:w val="0.93888888888888888"/>
          <c:h val="0.72094889180519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3061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&gt; 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B8-D04D-ADEA-82E9458A27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&gt; 400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B8-D04D-ADEA-82E9458A27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&gt; 600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1B8-D04D-ADEA-82E9458A275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&gt;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1000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1B8-D04D-ADEA-82E9458A2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Лист1!$A$21:$A$24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Лист1!$B$21:$B$24</c:f>
              <c:numCache>
                <c:formatCode>General</c:formatCode>
                <c:ptCount val="4"/>
                <c:pt idx="0">
                  <c:v>132</c:v>
                </c:pt>
                <c:pt idx="1">
                  <c:v>296</c:v>
                </c:pt>
                <c:pt idx="2">
                  <c:v>400</c:v>
                </c:pt>
                <c:pt idx="3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8-D04D-ADEA-82E9458A2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-25"/>
        <c:axId val="869948144"/>
        <c:axId val="853187232"/>
      </c:barChart>
      <c:catAx>
        <c:axId val="8699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187232"/>
        <c:crosses val="autoZero"/>
        <c:auto val="1"/>
        <c:lblAlgn val="ctr"/>
        <c:lblOffset val="100"/>
        <c:noMultiLvlLbl val="0"/>
      </c:catAx>
      <c:valAx>
        <c:axId val="85318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994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DDC00-F564-524A-A350-ABE240AFBB5B}" type="doc">
      <dgm:prSet loTypeId="urn:microsoft.com/office/officeart/2005/8/layout/cycle3" loCatId="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59543BE-1A3A-534F-AD76-847EBC84F616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err="1">
              <a:latin typeface="Evolventa Bold"/>
            </a:rPr>
            <a:t>Построение</a:t>
          </a:r>
          <a:r>
            <a:rPr lang="en-US" dirty="0">
              <a:latin typeface="Evolventa Bold"/>
            </a:rPr>
            <a:t> </a:t>
          </a:r>
          <a:r>
            <a:rPr lang="en-US" dirty="0" err="1">
              <a:latin typeface="Evolventa Bold"/>
            </a:rPr>
            <a:t>прототипа</a:t>
          </a:r>
          <a:endParaRPr lang="ru-RU" dirty="0"/>
        </a:p>
      </dgm:t>
    </dgm:pt>
    <dgm:pt modelId="{1AC022E3-B91A-0848-940D-855F24947A88}" type="parTrans" cxnId="{BE2B5595-7CD4-AA41-879D-4DB30C55A646}">
      <dgm:prSet/>
      <dgm:spPr/>
      <dgm:t>
        <a:bodyPr/>
        <a:lstStyle/>
        <a:p>
          <a:endParaRPr lang="ru-RU"/>
        </a:p>
      </dgm:t>
    </dgm:pt>
    <dgm:pt modelId="{4EF0A6FD-6A90-6244-BD76-A2AF22D227F4}" type="sibTrans" cxnId="{BE2B5595-7CD4-AA41-879D-4DB30C55A646}">
      <dgm:prSet/>
      <dgm:spPr/>
      <dgm:t>
        <a:bodyPr/>
        <a:lstStyle/>
        <a:p>
          <a:endParaRPr lang="ru-RU"/>
        </a:p>
      </dgm:t>
    </dgm:pt>
    <dgm:pt modelId="{377439E6-15A5-974D-8421-E19F1BB5C8F0}">
      <dgm:prSet phldrT="[Текст]"/>
      <dgm:spPr/>
      <dgm:t>
        <a:bodyPr/>
        <a:lstStyle/>
        <a:p>
          <a:r>
            <a:rPr lang="ru-RU" baseline="0">
              <a:latin typeface="Evolventa" panose="020B0502020202020204" pitchFamily="34" charset="0"/>
            </a:rPr>
            <a:t>Разработка</a:t>
          </a:r>
          <a:endParaRPr lang="ru-RU" baseline="0" dirty="0">
            <a:latin typeface="Evolventa" panose="020B0502020202020204" pitchFamily="34" charset="0"/>
          </a:endParaRPr>
        </a:p>
      </dgm:t>
    </dgm:pt>
    <dgm:pt modelId="{E3F376CE-36E4-9A4A-9FBC-44E5CDDA8197}" type="parTrans" cxnId="{CE3CC1BD-A77C-2C43-A8F0-AA4E26E80A08}">
      <dgm:prSet/>
      <dgm:spPr/>
      <dgm:t>
        <a:bodyPr/>
        <a:lstStyle/>
        <a:p>
          <a:endParaRPr lang="ru-RU"/>
        </a:p>
      </dgm:t>
    </dgm:pt>
    <dgm:pt modelId="{6D85F46A-87BA-3643-BD43-1C179184D242}" type="sibTrans" cxnId="{CE3CC1BD-A77C-2C43-A8F0-AA4E26E80A08}">
      <dgm:prSet/>
      <dgm:spPr/>
      <dgm:t>
        <a:bodyPr/>
        <a:lstStyle/>
        <a:p>
          <a:endParaRPr lang="ru-RU"/>
        </a:p>
      </dgm:t>
    </dgm:pt>
    <dgm:pt modelId="{6396B822-5656-7846-959E-2FCCBDAD9EF9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err="1">
              <a:latin typeface="Evolventa Bold"/>
            </a:rPr>
            <a:t>Метрики</a:t>
          </a:r>
          <a:r>
            <a:rPr lang="en-US" dirty="0">
              <a:latin typeface="Evolventa Bold"/>
            </a:rPr>
            <a:t> </a:t>
          </a:r>
          <a:r>
            <a:rPr lang="en-US" dirty="0" err="1">
              <a:latin typeface="Evolventa Bold"/>
            </a:rPr>
            <a:t>качества</a:t>
          </a:r>
          <a:r>
            <a:rPr lang="en-US" dirty="0">
              <a:latin typeface="Evolventa Bold"/>
            </a:rPr>
            <a:t> данных и </a:t>
          </a:r>
          <a:r>
            <a:rPr lang="en-US" dirty="0" err="1">
              <a:latin typeface="Evolventa Bold"/>
            </a:rPr>
            <a:t>мониторинг</a:t>
          </a:r>
          <a:endParaRPr lang="ru-RU" dirty="0"/>
        </a:p>
      </dgm:t>
    </dgm:pt>
    <dgm:pt modelId="{FDA659FC-39E5-B244-A104-714514EB7B74}" type="parTrans" cxnId="{39AFE4D5-860C-0240-A4A2-6C4A54C8F547}">
      <dgm:prSet/>
      <dgm:spPr/>
      <dgm:t>
        <a:bodyPr/>
        <a:lstStyle/>
        <a:p>
          <a:endParaRPr lang="ru-RU"/>
        </a:p>
      </dgm:t>
    </dgm:pt>
    <dgm:pt modelId="{992F47F6-9A81-7A48-8E3D-4377A085885F}" type="sibTrans" cxnId="{39AFE4D5-860C-0240-A4A2-6C4A54C8F547}">
      <dgm:prSet/>
      <dgm:spPr/>
      <dgm:t>
        <a:bodyPr/>
        <a:lstStyle/>
        <a:p>
          <a:endParaRPr lang="ru-RU"/>
        </a:p>
      </dgm:t>
    </dgm:pt>
    <dgm:pt modelId="{05000247-01EB-D04C-A543-7E8BBD51875F}">
      <dgm:prSet phldrT="[Текст]"/>
      <dgm:spPr/>
      <dgm:t>
        <a:bodyPr/>
        <a:lstStyle/>
        <a:p>
          <a:r>
            <a:rPr lang="en-US" b="0" dirty="0" err="1">
              <a:latin typeface="Evolventa"/>
            </a:rPr>
            <a:t>Бизнес</a:t>
          </a:r>
          <a:r>
            <a:rPr lang="en-US" b="0" dirty="0">
              <a:latin typeface="Evolventa"/>
            </a:rPr>
            <a:t> </a:t>
          </a:r>
          <a:r>
            <a:rPr lang="en-US" b="0" dirty="0" err="1">
              <a:latin typeface="Evolventa"/>
            </a:rPr>
            <a:t>требования</a:t>
          </a:r>
          <a:endParaRPr lang="ru-RU" b="0" dirty="0"/>
        </a:p>
      </dgm:t>
    </dgm:pt>
    <dgm:pt modelId="{77A6F75C-2E7A-E34B-9E16-96ACC326620E}" type="parTrans" cxnId="{E64BCA36-64D0-CA4B-8F85-294012F7E34A}">
      <dgm:prSet/>
      <dgm:spPr/>
      <dgm:t>
        <a:bodyPr/>
        <a:lstStyle/>
        <a:p>
          <a:endParaRPr lang="ru-RU"/>
        </a:p>
      </dgm:t>
    </dgm:pt>
    <dgm:pt modelId="{57EA1C18-E478-AA46-9D00-B59E13A143C7}" type="sibTrans" cxnId="{E64BCA36-64D0-CA4B-8F85-294012F7E34A}">
      <dgm:prSet/>
      <dgm:spPr/>
      <dgm:t>
        <a:bodyPr/>
        <a:lstStyle/>
        <a:p>
          <a:endParaRPr lang="ru-RU"/>
        </a:p>
      </dgm:t>
    </dgm:pt>
    <dgm:pt modelId="{6DDB58BE-0D16-9145-8B7C-0F38D676F7FE}">
      <dgm:prSet phldrT="[Текст]"/>
      <dgm:spPr/>
      <dgm:t>
        <a:bodyPr/>
        <a:lstStyle/>
        <a:p>
          <a:r>
            <a:rPr lang="en-US" baseline="0" dirty="0" err="1">
              <a:latin typeface="Evolventa"/>
            </a:rPr>
            <a:t>Анализ</a:t>
          </a:r>
          <a:r>
            <a:rPr lang="en-US" dirty="0">
              <a:latin typeface="Evolventa"/>
            </a:rPr>
            <a:t> и </a:t>
          </a:r>
          <a:r>
            <a:rPr lang="en-US" dirty="0" err="1">
              <a:latin typeface="Evolventa"/>
            </a:rPr>
            <a:t>архитектура</a:t>
          </a:r>
          <a:r>
            <a:rPr lang="en-US" dirty="0">
              <a:latin typeface="Evolventa"/>
            </a:rPr>
            <a:t> данных</a:t>
          </a:r>
          <a:endParaRPr lang="ru-RU" dirty="0"/>
        </a:p>
      </dgm:t>
    </dgm:pt>
    <dgm:pt modelId="{57B938ED-1D72-1544-9B88-30E477D4D152}" type="sibTrans" cxnId="{0B70F6A0-B75C-4249-96EA-E31DC286309A}">
      <dgm:prSet/>
      <dgm:spPr/>
      <dgm:t>
        <a:bodyPr/>
        <a:lstStyle/>
        <a:p>
          <a:endParaRPr lang="ru-RU"/>
        </a:p>
      </dgm:t>
    </dgm:pt>
    <dgm:pt modelId="{4886417D-3D23-0A49-864A-5880C06EF4E6}" type="parTrans" cxnId="{0B70F6A0-B75C-4249-96EA-E31DC286309A}">
      <dgm:prSet/>
      <dgm:spPr/>
      <dgm:t>
        <a:bodyPr/>
        <a:lstStyle/>
        <a:p>
          <a:endParaRPr lang="ru-RU"/>
        </a:p>
      </dgm:t>
    </dgm:pt>
    <dgm:pt modelId="{94246DC8-68E7-7749-B0EB-72AD1F740391}" type="pres">
      <dgm:prSet presAssocID="{21ADDC00-F564-524A-A350-ABE240AFBB5B}" presName="Name0" presStyleCnt="0">
        <dgm:presLayoutVars>
          <dgm:dir/>
          <dgm:resizeHandles val="exact"/>
        </dgm:presLayoutVars>
      </dgm:prSet>
      <dgm:spPr/>
    </dgm:pt>
    <dgm:pt modelId="{0B6B433C-C6C2-EE42-B3EA-97A71C97680C}" type="pres">
      <dgm:prSet presAssocID="{21ADDC00-F564-524A-A350-ABE240AFBB5B}" presName="cycle" presStyleCnt="0"/>
      <dgm:spPr/>
    </dgm:pt>
    <dgm:pt modelId="{2C7444CC-9149-D047-92D9-498E18A97A0F}" type="pres">
      <dgm:prSet presAssocID="{B59543BE-1A3A-534F-AD76-847EBC84F616}" presName="nodeFirstNode" presStyleLbl="node1" presStyleIdx="0" presStyleCnt="5">
        <dgm:presLayoutVars>
          <dgm:bulletEnabled val="1"/>
        </dgm:presLayoutVars>
      </dgm:prSet>
      <dgm:spPr/>
    </dgm:pt>
    <dgm:pt modelId="{42D4E0B5-E987-F047-B942-90BD580230DC}" type="pres">
      <dgm:prSet presAssocID="{4EF0A6FD-6A90-6244-BD76-A2AF22D227F4}" presName="sibTransFirstNode" presStyleLbl="bgShp" presStyleIdx="0" presStyleCnt="1"/>
      <dgm:spPr/>
    </dgm:pt>
    <dgm:pt modelId="{4AF4D239-CA3F-754B-89FC-90AF74F2B693}" type="pres">
      <dgm:prSet presAssocID="{377439E6-15A5-974D-8421-E19F1BB5C8F0}" presName="nodeFollowingNodes" presStyleLbl="node1" presStyleIdx="1" presStyleCnt="5">
        <dgm:presLayoutVars>
          <dgm:bulletEnabled val="1"/>
        </dgm:presLayoutVars>
      </dgm:prSet>
      <dgm:spPr/>
    </dgm:pt>
    <dgm:pt modelId="{B15EEC63-35FE-7344-A434-68979163AB02}" type="pres">
      <dgm:prSet presAssocID="{6396B822-5656-7846-959E-2FCCBDAD9EF9}" presName="nodeFollowingNodes" presStyleLbl="node1" presStyleIdx="2" presStyleCnt="5">
        <dgm:presLayoutVars>
          <dgm:bulletEnabled val="1"/>
        </dgm:presLayoutVars>
      </dgm:prSet>
      <dgm:spPr/>
    </dgm:pt>
    <dgm:pt modelId="{A1FC1E5D-1C3C-9846-882F-0B776CBE3941}" type="pres">
      <dgm:prSet presAssocID="{05000247-01EB-D04C-A543-7E8BBD51875F}" presName="nodeFollowingNodes" presStyleLbl="node1" presStyleIdx="3" presStyleCnt="5">
        <dgm:presLayoutVars>
          <dgm:bulletEnabled val="1"/>
        </dgm:presLayoutVars>
      </dgm:prSet>
      <dgm:spPr/>
    </dgm:pt>
    <dgm:pt modelId="{99E406E7-ADF9-8E4B-96F6-34DB3CD26A35}" type="pres">
      <dgm:prSet presAssocID="{6DDB58BE-0D16-9145-8B7C-0F38D676F7F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0A8FE03-FF0D-D740-AF9A-480F07160CF7}" type="presOf" srcId="{6396B822-5656-7846-959E-2FCCBDAD9EF9}" destId="{B15EEC63-35FE-7344-A434-68979163AB02}" srcOrd="0" destOrd="0" presId="urn:microsoft.com/office/officeart/2005/8/layout/cycle3"/>
    <dgm:cxn modelId="{2D621034-1E3E-6C43-AA2C-A7434D7ABF11}" type="presOf" srcId="{4EF0A6FD-6A90-6244-BD76-A2AF22D227F4}" destId="{42D4E0B5-E987-F047-B942-90BD580230DC}" srcOrd="0" destOrd="0" presId="urn:microsoft.com/office/officeart/2005/8/layout/cycle3"/>
    <dgm:cxn modelId="{E64BCA36-64D0-CA4B-8F85-294012F7E34A}" srcId="{21ADDC00-F564-524A-A350-ABE240AFBB5B}" destId="{05000247-01EB-D04C-A543-7E8BBD51875F}" srcOrd="3" destOrd="0" parTransId="{77A6F75C-2E7A-E34B-9E16-96ACC326620E}" sibTransId="{57EA1C18-E478-AA46-9D00-B59E13A143C7}"/>
    <dgm:cxn modelId="{1DEE045A-E12F-084C-AF7A-5FC1ED1EEC63}" type="presOf" srcId="{6DDB58BE-0D16-9145-8B7C-0F38D676F7FE}" destId="{99E406E7-ADF9-8E4B-96F6-34DB3CD26A35}" srcOrd="0" destOrd="0" presId="urn:microsoft.com/office/officeart/2005/8/layout/cycle3"/>
    <dgm:cxn modelId="{FADB2564-611E-0144-A7B3-618339C0F32D}" type="presOf" srcId="{377439E6-15A5-974D-8421-E19F1BB5C8F0}" destId="{4AF4D239-CA3F-754B-89FC-90AF74F2B693}" srcOrd="0" destOrd="0" presId="urn:microsoft.com/office/officeart/2005/8/layout/cycle3"/>
    <dgm:cxn modelId="{521BBB68-6487-6A44-99F5-2BD57376AFD3}" type="presOf" srcId="{05000247-01EB-D04C-A543-7E8BBD51875F}" destId="{A1FC1E5D-1C3C-9846-882F-0B776CBE3941}" srcOrd="0" destOrd="0" presId="urn:microsoft.com/office/officeart/2005/8/layout/cycle3"/>
    <dgm:cxn modelId="{BE2B5595-7CD4-AA41-879D-4DB30C55A646}" srcId="{21ADDC00-F564-524A-A350-ABE240AFBB5B}" destId="{B59543BE-1A3A-534F-AD76-847EBC84F616}" srcOrd="0" destOrd="0" parTransId="{1AC022E3-B91A-0848-940D-855F24947A88}" sibTransId="{4EF0A6FD-6A90-6244-BD76-A2AF22D227F4}"/>
    <dgm:cxn modelId="{0B70F6A0-B75C-4249-96EA-E31DC286309A}" srcId="{21ADDC00-F564-524A-A350-ABE240AFBB5B}" destId="{6DDB58BE-0D16-9145-8B7C-0F38D676F7FE}" srcOrd="4" destOrd="0" parTransId="{4886417D-3D23-0A49-864A-5880C06EF4E6}" sibTransId="{57B938ED-1D72-1544-9B88-30E477D4D152}"/>
    <dgm:cxn modelId="{028F5EA3-6605-AE4C-927A-27C45356EF5B}" type="presOf" srcId="{21ADDC00-F564-524A-A350-ABE240AFBB5B}" destId="{94246DC8-68E7-7749-B0EB-72AD1F740391}" srcOrd="0" destOrd="0" presId="urn:microsoft.com/office/officeart/2005/8/layout/cycle3"/>
    <dgm:cxn modelId="{CE3CC1BD-A77C-2C43-A8F0-AA4E26E80A08}" srcId="{21ADDC00-F564-524A-A350-ABE240AFBB5B}" destId="{377439E6-15A5-974D-8421-E19F1BB5C8F0}" srcOrd="1" destOrd="0" parTransId="{E3F376CE-36E4-9A4A-9FBC-44E5CDDA8197}" sibTransId="{6D85F46A-87BA-3643-BD43-1C179184D242}"/>
    <dgm:cxn modelId="{F89625C7-13BD-1246-ABA1-BBD340CFB688}" type="presOf" srcId="{B59543BE-1A3A-534F-AD76-847EBC84F616}" destId="{2C7444CC-9149-D047-92D9-498E18A97A0F}" srcOrd="0" destOrd="0" presId="urn:microsoft.com/office/officeart/2005/8/layout/cycle3"/>
    <dgm:cxn modelId="{39AFE4D5-860C-0240-A4A2-6C4A54C8F547}" srcId="{21ADDC00-F564-524A-A350-ABE240AFBB5B}" destId="{6396B822-5656-7846-959E-2FCCBDAD9EF9}" srcOrd="2" destOrd="0" parTransId="{FDA659FC-39E5-B244-A104-714514EB7B74}" sibTransId="{992F47F6-9A81-7A48-8E3D-4377A085885F}"/>
    <dgm:cxn modelId="{13870FF9-0D85-5E49-9AEB-C8FC5D792048}" type="presParOf" srcId="{94246DC8-68E7-7749-B0EB-72AD1F740391}" destId="{0B6B433C-C6C2-EE42-B3EA-97A71C97680C}" srcOrd="0" destOrd="0" presId="urn:microsoft.com/office/officeart/2005/8/layout/cycle3"/>
    <dgm:cxn modelId="{55D5D976-1492-D14A-9F9B-27131D9DD18B}" type="presParOf" srcId="{0B6B433C-C6C2-EE42-B3EA-97A71C97680C}" destId="{2C7444CC-9149-D047-92D9-498E18A97A0F}" srcOrd="0" destOrd="0" presId="urn:microsoft.com/office/officeart/2005/8/layout/cycle3"/>
    <dgm:cxn modelId="{E64B5328-8C7B-D446-880D-E754E118452A}" type="presParOf" srcId="{0B6B433C-C6C2-EE42-B3EA-97A71C97680C}" destId="{42D4E0B5-E987-F047-B942-90BD580230DC}" srcOrd="1" destOrd="0" presId="urn:microsoft.com/office/officeart/2005/8/layout/cycle3"/>
    <dgm:cxn modelId="{E14D54F7-85C6-3B43-B066-8925F60169F5}" type="presParOf" srcId="{0B6B433C-C6C2-EE42-B3EA-97A71C97680C}" destId="{4AF4D239-CA3F-754B-89FC-90AF74F2B693}" srcOrd="2" destOrd="0" presId="urn:microsoft.com/office/officeart/2005/8/layout/cycle3"/>
    <dgm:cxn modelId="{204DA924-27BC-A043-A3EC-3D165EBB7D48}" type="presParOf" srcId="{0B6B433C-C6C2-EE42-B3EA-97A71C97680C}" destId="{B15EEC63-35FE-7344-A434-68979163AB02}" srcOrd="3" destOrd="0" presId="urn:microsoft.com/office/officeart/2005/8/layout/cycle3"/>
    <dgm:cxn modelId="{6747CCB9-87B7-B648-BCD9-FFF16A58F05D}" type="presParOf" srcId="{0B6B433C-C6C2-EE42-B3EA-97A71C97680C}" destId="{A1FC1E5D-1C3C-9846-882F-0B776CBE3941}" srcOrd="4" destOrd="0" presId="urn:microsoft.com/office/officeart/2005/8/layout/cycle3"/>
    <dgm:cxn modelId="{DD3C3912-4EAF-004C-B87E-185346D70D22}" type="presParOf" srcId="{0B6B433C-C6C2-EE42-B3EA-97A71C97680C}" destId="{99E406E7-ADF9-8E4B-96F6-34DB3CD26A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C8B11-9464-8246-A487-FCD79ADA18E1}" type="doc">
      <dgm:prSet loTypeId="urn:microsoft.com/office/officeart/2005/8/layout/chevron2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8648D42-1802-D946-AB04-F451554CF68E}">
      <dgm:prSet phldrT="[Текст]"/>
      <dgm:spPr/>
      <dgm:t>
        <a:bodyPr/>
        <a:lstStyle/>
        <a:p>
          <a:r>
            <a:rPr lang="en-US" dirty="0"/>
            <a:t>1</a:t>
          </a:r>
          <a:endParaRPr lang="ru-RU" dirty="0"/>
        </a:p>
      </dgm:t>
    </dgm:pt>
    <dgm:pt modelId="{35E824E9-28C7-D64D-B60D-CAC3F6A131A5}" type="parTrans" cxnId="{BA134EF3-19E1-6048-8EC2-146597BECCDB}">
      <dgm:prSet/>
      <dgm:spPr/>
      <dgm:t>
        <a:bodyPr/>
        <a:lstStyle/>
        <a:p>
          <a:endParaRPr lang="ru-RU"/>
        </a:p>
      </dgm:t>
    </dgm:pt>
    <dgm:pt modelId="{BC030AB2-29C0-264B-9E92-1D1F15797538}" type="sibTrans" cxnId="{BA134EF3-19E1-6048-8EC2-146597BECCDB}">
      <dgm:prSet/>
      <dgm:spPr/>
      <dgm:t>
        <a:bodyPr/>
        <a:lstStyle/>
        <a:p>
          <a:endParaRPr lang="ru-RU"/>
        </a:p>
      </dgm:t>
    </dgm:pt>
    <dgm:pt modelId="{53B3D70E-8D79-B24C-A2AA-B075B9D3EEC5}">
      <dgm:prSet phldrT="[Текст]"/>
      <dgm:spPr/>
      <dgm:t>
        <a:bodyPr/>
        <a:lstStyle/>
        <a:p>
          <a:r>
            <a:rPr lang="ru-RU" dirty="0"/>
            <a:t>Анализ источников данных</a:t>
          </a:r>
        </a:p>
      </dgm:t>
    </dgm:pt>
    <dgm:pt modelId="{64E04D29-EE7A-FC43-BFA7-325E8ADE5B62}" type="parTrans" cxnId="{E0EAEE24-24B9-A142-AB27-44168627D258}">
      <dgm:prSet/>
      <dgm:spPr/>
      <dgm:t>
        <a:bodyPr/>
        <a:lstStyle/>
        <a:p>
          <a:endParaRPr lang="ru-RU"/>
        </a:p>
      </dgm:t>
    </dgm:pt>
    <dgm:pt modelId="{B12BE51A-16F1-F94B-A05F-7E6B17AF8F9F}" type="sibTrans" cxnId="{E0EAEE24-24B9-A142-AB27-44168627D258}">
      <dgm:prSet/>
      <dgm:spPr/>
      <dgm:t>
        <a:bodyPr/>
        <a:lstStyle/>
        <a:p>
          <a:endParaRPr lang="ru-RU"/>
        </a:p>
      </dgm:t>
    </dgm:pt>
    <dgm:pt modelId="{A42C6149-5F90-6646-A6A0-5F11E488FC21}">
      <dgm:prSet phldrT="[Текст]"/>
      <dgm:spPr/>
      <dgm:t>
        <a:bodyPr/>
        <a:lstStyle/>
        <a:p>
          <a:r>
            <a:rPr lang="ru-RU" dirty="0"/>
            <a:t>Анализ алгоритмов построения витрин данных</a:t>
          </a:r>
        </a:p>
      </dgm:t>
    </dgm:pt>
    <dgm:pt modelId="{4D39DC2F-9900-0543-9E70-FAD9694F94E9}" type="parTrans" cxnId="{ADBEFFFF-C51A-6D41-9CBE-32DC50C8A144}">
      <dgm:prSet/>
      <dgm:spPr/>
      <dgm:t>
        <a:bodyPr/>
        <a:lstStyle/>
        <a:p>
          <a:endParaRPr lang="ru-RU"/>
        </a:p>
      </dgm:t>
    </dgm:pt>
    <dgm:pt modelId="{4ED840C1-32C8-5343-AF8B-7EE10267C9D9}" type="sibTrans" cxnId="{ADBEFFFF-C51A-6D41-9CBE-32DC50C8A144}">
      <dgm:prSet/>
      <dgm:spPr/>
      <dgm:t>
        <a:bodyPr/>
        <a:lstStyle/>
        <a:p>
          <a:endParaRPr lang="ru-RU"/>
        </a:p>
      </dgm:t>
    </dgm:pt>
    <dgm:pt modelId="{D989A946-1C5D-E249-A180-FC4E1B660A40}">
      <dgm:prSet phldrT="[Текст]"/>
      <dgm:spPr/>
      <dgm:t>
        <a:bodyPr/>
        <a:lstStyle/>
        <a:p>
          <a:r>
            <a:rPr lang="en-US" dirty="0"/>
            <a:t>2</a:t>
          </a:r>
          <a:endParaRPr lang="ru-RU" dirty="0"/>
        </a:p>
      </dgm:t>
    </dgm:pt>
    <dgm:pt modelId="{1C57EC2F-BBC5-3247-B373-D5B1EF35843F}" type="parTrans" cxnId="{5B4B40B4-C9E9-AA46-9572-9C63F2C05F76}">
      <dgm:prSet/>
      <dgm:spPr/>
      <dgm:t>
        <a:bodyPr/>
        <a:lstStyle/>
        <a:p>
          <a:endParaRPr lang="ru-RU"/>
        </a:p>
      </dgm:t>
    </dgm:pt>
    <dgm:pt modelId="{11F4B693-893D-3C4A-8D5F-19EA7FB1B6B8}" type="sibTrans" cxnId="{5B4B40B4-C9E9-AA46-9572-9C63F2C05F76}">
      <dgm:prSet/>
      <dgm:spPr/>
      <dgm:t>
        <a:bodyPr/>
        <a:lstStyle/>
        <a:p>
          <a:endParaRPr lang="ru-RU"/>
        </a:p>
      </dgm:t>
    </dgm:pt>
    <dgm:pt modelId="{89792F88-3FED-5341-8378-D2458F41E97A}">
      <dgm:prSet phldrT="[Текст]"/>
      <dgm:spPr/>
      <dgm:t>
        <a:bodyPr/>
        <a:lstStyle/>
        <a:p>
          <a:r>
            <a:rPr lang="ru-RU" dirty="0"/>
            <a:t>Архитектура потоков данных (</a:t>
          </a:r>
          <a:r>
            <a:rPr lang="en-US" dirty="0"/>
            <a:t>HLD </a:t>
          </a:r>
          <a:r>
            <a:rPr lang="ru-RU" dirty="0"/>
            <a:t>и </a:t>
          </a:r>
          <a:r>
            <a:rPr lang="en-US" dirty="0"/>
            <a:t>LLD)</a:t>
          </a:r>
          <a:endParaRPr lang="ru-RU" dirty="0"/>
        </a:p>
      </dgm:t>
    </dgm:pt>
    <dgm:pt modelId="{76D49CA4-0F1C-E94F-9286-546CC56D8BC8}" type="parTrans" cxnId="{4666FEE6-4224-704E-84CB-280655501031}">
      <dgm:prSet/>
      <dgm:spPr/>
      <dgm:t>
        <a:bodyPr/>
        <a:lstStyle/>
        <a:p>
          <a:endParaRPr lang="ru-RU"/>
        </a:p>
      </dgm:t>
    </dgm:pt>
    <dgm:pt modelId="{B852BB5A-7437-0C43-8F64-6C5D130F24B7}" type="sibTrans" cxnId="{4666FEE6-4224-704E-84CB-280655501031}">
      <dgm:prSet/>
      <dgm:spPr/>
      <dgm:t>
        <a:bodyPr/>
        <a:lstStyle/>
        <a:p>
          <a:endParaRPr lang="ru-RU"/>
        </a:p>
      </dgm:t>
    </dgm:pt>
    <dgm:pt modelId="{FC0A3DF0-8176-884F-83D7-E4541F952EA4}">
      <dgm:prSet phldrT="[Текст]"/>
      <dgm:spPr/>
      <dgm:t>
        <a:bodyPr/>
        <a:lstStyle/>
        <a:p>
          <a:r>
            <a:rPr lang="ru-RU" dirty="0"/>
            <a:t>Согласование с ИБ</a:t>
          </a:r>
        </a:p>
      </dgm:t>
    </dgm:pt>
    <dgm:pt modelId="{8F13063C-775C-CB4A-9DA0-E8C3DEB0B791}" type="parTrans" cxnId="{028048B2-99ED-4C4F-90DE-542B13EC9D6E}">
      <dgm:prSet/>
      <dgm:spPr/>
      <dgm:t>
        <a:bodyPr/>
        <a:lstStyle/>
        <a:p>
          <a:endParaRPr lang="ru-RU"/>
        </a:p>
      </dgm:t>
    </dgm:pt>
    <dgm:pt modelId="{51F93223-ADA1-2B45-9253-3D8ED529D290}" type="sibTrans" cxnId="{028048B2-99ED-4C4F-90DE-542B13EC9D6E}">
      <dgm:prSet/>
      <dgm:spPr/>
      <dgm:t>
        <a:bodyPr/>
        <a:lstStyle/>
        <a:p>
          <a:endParaRPr lang="ru-RU"/>
        </a:p>
      </dgm:t>
    </dgm:pt>
    <dgm:pt modelId="{9A73E412-2F6C-C94D-8BD8-93254F615424}">
      <dgm:prSet phldrT="[Текст]"/>
      <dgm:spPr/>
      <dgm:t>
        <a:bodyPr/>
        <a:lstStyle/>
        <a:p>
          <a:r>
            <a:rPr lang="en-US" dirty="0"/>
            <a:t>3</a:t>
          </a:r>
          <a:endParaRPr lang="ru-RU" dirty="0"/>
        </a:p>
      </dgm:t>
    </dgm:pt>
    <dgm:pt modelId="{FD0F8487-B086-BE4B-B7DF-699E69A6B521}" type="parTrans" cxnId="{730223D6-542B-7045-88DD-07C67D467B87}">
      <dgm:prSet/>
      <dgm:spPr/>
      <dgm:t>
        <a:bodyPr/>
        <a:lstStyle/>
        <a:p>
          <a:endParaRPr lang="ru-RU"/>
        </a:p>
      </dgm:t>
    </dgm:pt>
    <dgm:pt modelId="{AE6B00D3-BE25-784A-98BE-D7C9A882E071}" type="sibTrans" cxnId="{730223D6-542B-7045-88DD-07C67D467B87}">
      <dgm:prSet/>
      <dgm:spPr/>
      <dgm:t>
        <a:bodyPr/>
        <a:lstStyle/>
        <a:p>
          <a:endParaRPr lang="ru-RU"/>
        </a:p>
      </dgm:t>
    </dgm:pt>
    <dgm:pt modelId="{AA685D88-2CC2-904D-8860-4AD1DDFD2720}">
      <dgm:prSet phldrT="[Текст]"/>
      <dgm:spPr/>
      <dgm:t>
        <a:bodyPr/>
        <a:lstStyle/>
        <a:p>
          <a:r>
            <a:rPr lang="ru-RU" dirty="0"/>
            <a:t>Архитектура данных </a:t>
          </a:r>
        </a:p>
      </dgm:t>
    </dgm:pt>
    <dgm:pt modelId="{8457FA8B-5EF7-9549-8C0E-66B6AF7666CB}" type="parTrans" cxnId="{FE81F56F-D3B1-2A42-9BED-A6820387D348}">
      <dgm:prSet/>
      <dgm:spPr/>
      <dgm:t>
        <a:bodyPr/>
        <a:lstStyle/>
        <a:p>
          <a:endParaRPr lang="ru-RU"/>
        </a:p>
      </dgm:t>
    </dgm:pt>
    <dgm:pt modelId="{2D2C2D65-3411-4F45-919E-37311464516A}" type="sibTrans" cxnId="{FE81F56F-D3B1-2A42-9BED-A6820387D348}">
      <dgm:prSet/>
      <dgm:spPr/>
      <dgm:t>
        <a:bodyPr/>
        <a:lstStyle/>
        <a:p>
          <a:endParaRPr lang="ru-RU"/>
        </a:p>
      </dgm:t>
    </dgm:pt>
    <dgm:pt modelId="{8AE30F38-0A20-5340-A6A7-3F89B24D3A6A}">
      <dgm:prSet phldrT="[Текст]"/>
      <dgm:spPr/>
      <dgm:t>
        <a:bodyPr/>
        <a:lstStyle/>
        <a:p>
          <a:r>
            <a:rPr lang="ru-RU" dirty="0"/>
            <a:t>Согласование архитектуры данных (модели данных) с </a:t>
          </a:r>
          <a:r>
            <a:rPr lang="en-US" dirty="0"/>
            <a:t>Data Governance</a:t>
          </a:r>
          <a:endParaRPr lang="ru-RU" dirty="0"/>
        </a:p>
      </dgm:t>
    </dgm:pt>
    <dgm:pt modelId="{914E8358-4D99-C840-888C-3236A8FABA55}" type="parTrans" cxnId="{E77CB525-D27A-7C42-B149-E9E240118EB9}">
      <dgm:prSet/>
      <dgm:spPr/>
      <dgm:t>
        <a:bodyPr/>
        <a:lstStyle/>
        <a:p>
          <a:endParaRPr lang="ru-RU"/>
        </a:p>
      </dgm:t>
    </dgm:pt>
    <dgm:pt modelId="{152031BA-EAF3-834A-963D-FE9DE3A2E9A6}" type="sibTrans" cxnId="{E77CB525-D27A-7C42-B149-E9E240118EB9}">
      <dgm:prSet/>
      <dgm:spPr/>
      <dgm:t>
        <a:bodyPr/>
        <a:lstStyle/>
        <a:p>
          <a:endParaRPr lang="ru-RU"/>
        </a:p>
      </dgm:t>
    </dgm:pt>
    <dgm:pt modelId="{289182A9-B58B-8845-ADFE-ECBF9B8576A7}">
      <dgm:prSet/>
      <dgm:spPr/>
      <dgm:t>
        <a:bodyPr/>
        <a:lstStyle/>
        <a:p>
          <a:r>
            <a:rPr lang="en-US" dirty="0"/>
            <a:t>4</a:t>
          </a:r>
          <a:endParaRPr lang="ru-RU" dirty="0"/>
        </a:p>
      </dgm:t>
    </dgm:pt>
    <dgm:pt modelId="{E41ABDF1-AC1B-3D4D-AEA0-AAEB8A8828BC}" type="parTrans" cxnId="{34753C55-A57D-BF46-BAD4-B3A4CBCD7EDD}">
      <dgm:prSet/>
      <dgm:spPr/>
      <dgm:t>
        <a:bodyPr/>
        <a:lstStyle/>
        <a:p>
          <a:endParaRPr lang="ru-RU"/>
        </a:p>
      </dgm:t>
    </dgm:pt>
    <dgm:pt modelId="{8C4FDD0D-832C-AF4A-894D-49EFF3A318BF}" type="sibTrans" cxnId="{34753C55-A57D-BF46-BAD4-B3A4CBCD7EDD}">
      <dgm:prSet/>
      <dgm:spPr/>
      <dgm:t>
        <a:bodyPr/>
        <a:lstStyle/>
        <a:p>
          <a:endParaRPr lang="ru-RU"/>
        </a:p>
      </dgm:t>
    </dgm:pt>
    <dgm:pt modelId="{015FA22E-DA1F-2A4A-A012-536C630F7843}">
      <dgm:prSet/>
      <dgm:spPr/>
      <dgm:t>
        <a:bodyPr/>
        <a:lstStyle/>
        <a:p>
          <a:r>
            <a:rPr lang="en-US" dirty="0"/>
            <a:t>Review </a:t>
          </a:r>
          <a:r>
            <a:rPr lang="ru-RU" dirty="0"/>
            <a:t>Архитектуры</a:t>
          </a:r>
        </a:p>
      </dgm:t>
    </dgm:pt>
    <dgm:pt modelId="{E402E537-AADB-8B47-B8BF-2C7D4808FA5A}" type="parTrans" cxnId="{F3237754-0745-774C-8A47-AAE107363780}">
      <dgm:prSet/>
      <dgm:spPr/>
      <dgm:t>
        <a:bodyPr/>
        <a:lstStyle/>
        <a:p>
          <a:endParaRPr lang="ru-RU"/>
        </a:p>
      </dgm:t>
    </dgm:pt>
    <dgm:pt modelId="{2FD35BDA-68E6-004E-AA9A-D12438F11C3F}" type="sibTrans" cxnId="{F3237754-0745-774C-8A47-AAE107363780}">
      <dgm:prSet/>
      <dgm:spPr/>
      <dgm:t>
        <a:bodyPr/>
        <a:lstStyle/>
        <a:p>
          <a:endParaRPr lang="ru-RU"/>
        </a:p>
      </dgm:t>
    </dgm:pt>
    <dgm:pt modelId="{288E5053-DCA5-B145-98F7-A5B5A35870D5}">
      <dgm:prSet/>
      <dgm:spPr/>
      <dgm:t>
        <a:bodyPr/>
        <a:lstStyle/>
        <a:p>
          <a:r>
            <a:rPr lang="en-US" dirty="0"/>
            <a:t>Code review</a:t>
          </a:r>
          <a:endParaRPr lang="ru-RU" dirty="0"/>
        </a:p>
      </dgm:t>
    </dgm:pt>
    <dgm:pt modelId="{CBF1C932-84E2-2F4F-AA61-DC8B7C2C2575}" type="parTrans" cxnId="{6D50FDA5-CFB2-B749-BC9D-A95B946CCC04}">
      <dgm:prSet/>
      <dgm:spPr/>
      <dgm:t>
        <a:bodyPr/>
        <a:lstStyle/>
        <a:p>
          <a:endParaRPr lang="ru-RU"/>
        </a:p>
      </dgm:t>
    </dgm:pt>
    <dgm:pt modelId="{F264B6B0-97AA-7D42-B433-2945B3DB042A}" type="sibTrans" cxnId="{6D50FDA5-CFB2-B749-BC9D-A95B946CCC04}">
      <dgm:prSet/>
      <dgm:spPr/>
      <dgm:t>
        <a:bodyPr/>
        <a:lstStyle/>
        <a:p>
          <a:endParaRPr lang="ru-RU"/>
        </a:p>
      </dgm:t>
    </dgm:pt>
    <dgm:pt modelId="{02E972F9-D0BD-224D-91E5-3F51DDD4D956}">
      <dgm:prSet/>
      <dgm:spPr/>
      <dgm:t>
        <a:bodyPr/>
        <a:lstStyle/>
        <a:p>
          <a:r>
            <a:rPr lang="en-US" dirty="0"/>
            <a:t>5</a:t>
          </a:r>
          <a:endParaRPr lang="ru-RU" dirty="0"/>
        </a:p>
      </dgm:t>
    </dgm:pt>
    <dgm:pt modelId="{21818143-A21F-4F4E-B7EB-4A7F8BFCB328}" type="parTrans" cxnId="{9E6336AA-A8B1-CF4B-905B-9D719E20B81D}">
      <dgm:prSet/>
      <dgm:spPr/>
      <dgm:t>
        <a:bodyPr/>
        <a:lstStyle/>
        <a:p>
          <a:endParaRPr lang="ru-RU"/>
        </a:p>
      </dgm:t>
    </dgm:pt>
    <dgm:pt modelId="{10390F7F-951F-5549-B407-A4E45609C2F1}" type="sibTrans" cxnId="{9E6336AA-A8B1-CF4B-905B-9D719E20B81D}">
      <dgm:prSet/>
      <dgm:spPr/>
      <dgm:t>
        <a:bodyPr/>
        <a:lstStyle/>
        <a:p>
          <a:endParaRPr lang="ru-RU"/>
        </a:p>
      </dgm:t>
    </dgm:pt>
    <dgm:pt modelId="{03742357-7E86-D440-939D-FC5D7FA33A03}">
      <dgm:prSet/>
      <dgm:spPr/>
      <dgm:t>
        <a:bodyPr/>
        <a:lstStyle/>
        <a:p>
          <a:r>
            <a:rPr lang="ru-RU" dirty="0"/>
            <a:t>Метрики </a:t>
          </a:r>
          <a:r>
            <a:rPr lang="en-US" dirty="0"/>
            <a:t>Data Quality</a:t>
          </a:r>
          <a:r>
            <a:rPr lang="ru-RU" dirty="0"/>
            <a:t> </a:t>
          </a:r>
        </a:p>
      </dgm:t>
    </dgm:pt>
    <dgm:pt modelId="{E9B74DA8-A112-AD4B-A222-F46EBF6019FF}" type="parTrans" cxnId="{91112CD3-8940-014A-9D80-2C93B132B1A4}">
      <dgm:prSet/>
      <dgm:spPr/>
      <dgm:t>
        <a:bodyPr/>
        <a:lstStyle/>
        <a:p>
          <a:endParaRPr lang="ru-RU"/>
        </a:p>
      </dgm:t>
    </dgm:pt>
    <dgm:pt modelId="{C34BF1ED-19B4-9048-9800-164702391F31}" type="sibTrans" cxnId="{91112CD3-8940-014A-9D80-2C93B132B1A4}">
      <dgm:prSet/>
      <dgm:spPr/>
      <dgm:t>
        <a:bodyPr/>
        <a:lstStyle/>
        <a:p>
          <a:endParaRPr lang="ru-RU"/>
        </a:p>
      </dgm:t>
    </dgm:pt>
    <dgm:pt modelId="{20C95A29-8A24-B340-ACAB-866DDD353062}">
      <dgm:prSet/>
      <dgm:spPr/>
      <dgm:t>
        <a:bodyPr/>
        <a:lstStyle/>
        <a:p>
          <a:r>
            <a:rPr lang="ru-RU" dirty="0"/>
            <a:t>Мониторинг</a:t>
          </a:r>
        </a:p>
      </dgm:t>
    </dgm:pt>
    <dgm:pt modelId="{F755CDA0-5805-4A4A-9388-83801CE2D759}" type="parTrans" cxnId="{BD0652DB-B69F-BD42-A716-214EDE49D0E7}">
      <dgm:prSet/>
      <dgm:spPr/>
      <dgm:t>
        <a:bodyPr/>
        <a:lstStyle/>
        <a:p>
          <a:endParaRPr lang="ru-RU"/>
        </a:p>
      </dgm:t>
    </dgm:pt>
    <dgm:pt modelId="{CF17EF58-945E-6742-A453-9A3361F37A04}" type="sibTrans" cxnId="{BD0652DB-B69F-BD42-A716-214EDE49D0E7}">
      <dgm:prSet/>
      <dgm:spPr/>
      <dgm:t>
        <a:bodyPr/>
        <a:lstStyle/>
        <a:p>
          <a:endParaRPr lang="ru-RU"/>
        </a:p>
      </dgm:t>
    </dgm:pt>
    <dgm:pt modelId="{304D57A7-82D2-224E-A2CC-8B8DD66D82B1}">
      <dgm:prSet/>
      <dgm:spPr/>
      <dgm:t>
        <a:bodyPr/>
        <a:lstStyle/>
        <a:p>
          <a:r>
            <a:rPr lang="en-US" dirty="0"/>
            <a:t>6</a:t>
          </a:r>
          <a:r>
            <a:rPr lang="ru-RU" dirty="0"/>
            <a:t> </a:t>
          </a:r>
        </a:p>
      </dgm:t>
    </dgm:pt>
    <dgm:pt modelId="{4122DBBE-D402-EF40-B727-D515CADFC22D}" type="parTrans" cxnId="{57395024-FCF1-D045-9B85-CCA67B579116}">
      <dgm:prSet/>
      <dgm:spPr/>
      <dgm:t>
        <a:bodyPr/>
        <a:lstStyle/>
        <a:p>
          <a:endParaRPr lang="ru-RU"/>
        </a:p>
      </dgm:t>
    </dgm:pt>
    <dgm:pt modelId="{4700498C-8A7C-BA43-8A87-889402D3C901}" type="sibTrans" cxnId="{57395024-FCF1-D045-9B85-CCA67B579116}">
      <dgm:prSet/>
      <dgm:spPr/>
      <dgm:t>
        <a:bodyPr/>
        <a:lstStyle/>
        <a:p>
          <a:endParaRPr lang="ru-RU"/>
        </a:p>
      </dgm:t>
    </dgm:pt>
    <dgm:pt modelId="{30BFCDB4-6B3C-0641-BA41-EFAF570CA5BD}">
      <dgm:prSet/>
      <dgm:spPr/>
      <dgm:t>
        <a:bodyPr/>
        <a:lstStyle/>
        <a:p>
          <a:r>
            <a:rPr lang="ru-RU" dirty="0"/>
            <a:t>Инструкции по поддержке для 1 и 2 линий</a:t>
          </a:r>
        </a:p>
      </dgm:t>
    </dgm:pt>
    <dgm:pt modelId="{5A8F426D-27D9-A845-BA3A-A97D3393BD9A}" type="parTrans" cxnId="{3A4E97B8-632E-2849-BBEF-CE885623FD90}">
      <dgm:prSet/>
      <dgm:spPr/>
      <dgm:t>
        <a:bodyPr/>
        <a:lstStyle/>
        <a:p>
          <a:endParaRPr lang="ru-RU"/>
        </a:p>
      </dgm:t>
    </dgm:pt>
    <dgm:pt modelId="{C82998C9-7414-9745-8162-8710A3990DDE}" type="sibTrans" cxnId="{3A4E97B8-632E-2849-BBEF-CE885623FD90}">
      <dgm:prSet/>
      <dgm:spPr/>
      <dgm:t>
        <a:bodyPr/>
        <a:lstStyle/>
        <a:p>
          <a:endParaRPr lang="ru-RU"/>
        </a:p>
      </dgm:t>
    </dgm:pt>
    <dgm:pt modelId="{DE576AB9-2036-574B-9AFC-A02B30EDB601}" type="pres">
      <dgm:prSet presAssocID="{B74C8B11-9464-8246-A487-FCD79ADA18E1}" presName="linearFlow" presStyleCnt="0">
        <dgm:presLayoutVars>
          <dgm:dir/>
          <dgm:animLvl val="lvl"/>
          <dgm:resizeHandles val="exact"/>
        </dgm:presLayoutVars>
      </dgm:prSet>
      <dgm:spPr/>
    </dgm:pt>
    <dgm:pt modelId="{AFAB05DF-E020-064D-88EB-FF3983385F45}" type="pres">
      <dgm:prSet presAssocID="{C8648D42-1802-D946-AB04-F451554CF68E}" presName="composite" presStyleCnt="0"/>
      <dgm:spPr/>
    </dgm:pt>
    <dgm:pt modelId="{12155B12-0490-934D-9C80-7B75FF67C3C9}" type="pres">
      <dgm:prSet presAssocID="{C8648D42-1802-D946-AB04-F451554CF68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29E8A13-6DC7-F641-859F-5E5BBD8EBD6C}" type="pres">
      <dgm:prSet presAssocID="{C8648D42-1802-D946-AB04-F451554CF68E}" presName="descendantText" presStyleLbl="alignAcc1" presStyleIdx="0" presStyleCnt="6">
        <dgm:presLayoutVars>
          <dgm:bulletEnabled val="1"/>
        </dgm:presLayoutVars>
      </dgm:prSet>
      <dgm:spPr/>
    </dgm:pt>
    <dgm:pt modelId="{3A1D34EF-BE03-2C4F-836D-110F117990FD}" type="pres">
      <dgm:prSet presAssocID="{BC030AB2-29C0-264B-9E92-1D1F15797538}" presName="sp" presStyleCnt="0"/>
      <dgm:spPr/>
    </dgm:pt>
    <dgm:pt modelId="{E5335B2F-8B4C-0D4B-92C6-ED9C2BF9A2E6}" type="pres">
      <dgm:prSet presAssocID="{D989A946-1C5D-E249-A180-FC4E1B660A40}" presName="composite" presStyleCnt="0"/>
      <dgm:spPr/>
    </dgm:pt>
    <dgm:pt modelId="{A4E7099B-FCA4-E244-8280-F5D5CA0E9B1F}" type="pres">
      <dgm:prSet presAssocID="{D989A946-1C5D-E249-A180-FC4E1B660A40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4ED4CD0-2282-FF4D-95B0-85BA57067CC0}" type="pres">
      <dgm:prSet presAssocID="{D989A946-1C5D-E249-A180-FC4E1B660A40}" presName="descendantText" presStyleLbl="alignAcc1" presStyleIdx="1" presStyleCnt="6">
        <dgm:presLayoutVars>
          <dgm:bulletEnabled val="1"/>
        </dgm:presLayoutVars>
      </dgm:prSet>
      <dgm:spPr/>
    </dgm:pt>
    <dgm:pt modelId="{8BD8D963-F92D-3045-806A-BB9A3BD1579A}" type="pres">
      <dgm:prSet presAssocID="{11F4B693-893D-3C4A-8D5F-19EA7FB1B6B8}" presName="sp" presStyleCnt="0"/>
      <dgm:spPr/>
    </dgm:pt>
    <dgm:pt modelId="{53061C14-3163-F541-9D32-C0F364CFFA3E}" type="pres">
      <dgm:prSet presAssocID="{9A73E412-2F6C-C94D-8BD8-93254F615424}" presName="composite" presStyleCnt="0"/>
      <dgm:spPr/>
    </dgm:pt>
    <dgm:pt modelId="{CDA2DF84-B527-5A41-A276-F7160B4EE742}" type="pres">
      <dgm:prSet presAssocID="{9A73E412-2F6C-C94D-8BD8-93254F61542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4AE21B9-1875-594C-A4F9-B91C320D2422}" type="pres">
      <dgm:prSet presAssocID="{9A73E412-2F6C-C94D-8BD8-93254F615424}" presName="descendantText" presStyleLbl="alignAcc1" presStyleIdx="2" presStyleCnt="6">
        <dgm:presLayoutVars>
          <dgm:bulletEnabled val="1"/>
        </dgm:presLayoutVars>
      </dgm:prSet>
      <dgm:spPr/>
    </dgm:pt>
    <dgm:pt modelId="{9C22AB11-854B-D340-9361-299715362667}" type="pres">
      <dgm:prSet presAssocID="{AE6B00D3-BE25-784A-98BE-D7C9A882E071}" presName="sp" presStyleCnt="0"/>
      <dgm:spPr/>
    </dgm:pt>
    <dgm:pt modelId="{02C280AE-AD27-7849-886E-80232C50278E}" type="pres">
      <dgm:prSet presAssocID="{289182A9-B58B-8845-ADFE-ECBF9B8576A7}" presName="composite" presStyleCnt="0"/>
      <dgm:spPr/>
    </dgm:pt>
    <dgm:pt modelId="{C5F801CB-DE21-3747-B611-7157B8B75C24}" type="pres">
      <dgm:prSet presAssocID="{289182A9-B58B-8845-ADFE-ECBF9B8576A7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666D8FBF-E221-C642-AE3D-51120FEB4B30}" type="pres">
      <dgm:prSet presAssocID="{289182A9-B58B-8845-ADFE-ECBF9B8576A7}" presName="descendantText" presStyleLbl="alignAcc1" presStyleIdx="3" presStyleCnt="6">
        <dgm:presLayoutVars>
          <dgm:bulletEnabled val="1"/>
        </dgm:presLayoutVars>
      </dgm:prSet>
      <dgm:spPr/>
    </dgm:pt>
    <dgm:pt modelId="{CCDC8485-3B93-1C4B-8EAE-1B41CCE95E3D}" type="pres">
      <dgm:prSet presAssocID="{8C4FDD0D-832C-AF4A-894D-49EFF3A318BF}" presName="sp" presStyleCnt="0"/>
      <dgm:spPr/>
    </dgm:pt>
    <dgm:pt modelId="{3F7309FB-041E-1A47-90AD-DB6A3F3E484E}" type="pres">
      <dgm:prSet presAssocID="{02E972F9-D0BD-224D-91E5-3F51DDD4D956}" presName="composite" presStyleCnt="0"/>
      <dgm:spPr/>
    </dgm:pt>
    <dgm:pt modelId="{CD7446FA-3F7A-B048-BB0D-00633533ACE3}" type="pres">
      <dgm:prSet presAssocID="{02E972F9-D0BD-224D-91E5-3F51DDD4D95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E49855A-5F1E-C849-BAC2-AAEBA24688BC}" type="pres">
      <dgm:prSet presAssocID="{02E972F9-D0BD-224D-91E5-3F51DDD4D956}" presName="descendantText" presStyleLbl="alignAcc1" presStyleIdx="4" presStyleCnt="6">
        <dgm:presLayoutVars>
          <dgm:bulletEnabled val="1"/>
        </dgm:presLayoutVars>
      </dgm:prSet>
      <dgm:spPr/>
    </dgm:pt>
    <dgm:pt modelId="{EB52B1BE-9ADA-1C46-B38F-2646F8CDE7E2}" type="pres">
      <dgm:prSet presAssocID="{10390F7F-951F-5549-B407-A4E45609C2F1}" presName="sp" presStyleCnt="0"/>
      <dgm:spPr/>
    </dgm:pt>
    <dgm:pt modelId="{C25B74BB-FA1B-AD40-9E06-5C050DFA74F1}" type="pres">
      <dgm:prSet presAssocID="{304D57A7-82D2-224E-A2CC-8B8DD66D82B1}" presName="composite" presStyleCnt="0"/>
      <dgm:spPr/>
    </dgm:pt>
    <dgm:pt modelId="{0396A576-DB70-0B45-A6D3-8AD7FEEFE787}" type="pres">
      <dgm:prSet presAssocID="{304D57A7-82D2-224E-A2CC-8B8DD66D82B1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525409C9-DD07-B54D-BBD4-FF340E750C85}" type="pres">
      <dgm:prSet presAssocID="{304D57A7-82D2-224E-A2CC-8B8DD66D82B1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BEB6700E-0FDA-7B4A-AB14-0C13A07AF075}" type="presOf" srcId="{015FA22E-DA1F-2A4A-A012-536C630F7843}" destId="{666D8FBF-E221-C642-AE3D-51120FEB4B30}" srcOrd="0" destOrd="1" presId="urn:microsoft.com/office/officeart/2005/8/layout/chevron2"/>
    <dgm:cxn modelId="{FCEB6B12-0E9B-704B-986B-4732C197E1C4}" type="presOf" srcId="{9A73E412-2F6C-C94D-8BD8-93254F615424}" destId="{CDA2DF84-B527-5A41-A276-F7160B4EE742}" srcOrd="0" destOrd="0" presId="urn:microsoft.com/office/officeart/2005/8/layout/chevron2"/>
    <dgm:cxn modelId="{82786718-2785-D244-9CFA-1947732CE829}" type="presOf" srcId="{FC0A3DF0-8176-884F-83D7-E4541F952EA4}" destId="{64ED4CD0-2282-FF4D-95B0-85BA57067CC0}" srcOrd="0" destOrd="1" presId="urn:microsoft.com/office/officeart/2005/8/layout/chevron2"/>
    <dgm:cxn modelId="{E2FB9318-0454-CB4F-839C-45F89CCD285E}" type="presOf" srcId="{20C95A29-8A24-B340-ACAB-866DDD353062}" destId="{7E49855A-5F1E-C849-BAC2-AAEBA24688BC}" srcOrd="0" destOrd="1" presId="urn:microsoft.com/office/officeart/2005/8/layout/chevron2"/>
    <dgm:cxn modelId="{57395024-FCF1-D045-9B85-CCA67B579116}" srcId="{B74C8B11-9464-8246-A487-FCD79ADA18E1}" destId="{304D57A7-82D2-224E-A2CC-8B8DD66D82B1}" srcOrd="5" destOrd="0" parTransId="{4122DBBE-D402-EF40-B727-D515CADFC22D}" sibTransId="{4700498C-8A7C-BA43-8A87-889402D3C901}"/>
    <dgm:cxn modelId="{E0EAEE24-24B9-A142-AB27-44168627D258}" srcId="{C8648D42-1802-D946-AB04-F451554CF68E}" destId="{53B3D70E-8D79-B24C-A2AA-B075B9D3EEC5}" srcOrd="0" destOrd="0" parTransId="{64E04D29-EE7A-FC43-BFA7-325E8ADE5B62}" sibTransId="{B12BE51A-16F1-F94B-A05F-7E6B17AF8F9F}"/>
    <dgm:cxn modelId="{E77CB525-D27A-7C42-B149-E9E240118EB9}" srcId="{9A73E412-2F6C-C94D-8BD8-93254F615424}" destId="{8AE30F38-0A20-5340-A6A7-3F89B24D3A6A}" srcOrd="1" destOrd="0" parTransId="{914E8358-4D99-C840-888C-3236A8FABA55}" sibTransId="{152031BA-EAF3-834A-963D-FE9DE3A2E9A6}"/>
    <dgm:cxn modelId="{D72EE133-6C2A-FC41-AC6F-C36F98DE5117}" type="presOf" srcId="{A42C6149-5F90-6646-A6A0-5F11E488FC21}" destId="{729E8A13-6DC7-F641-859F-5E5BBD8EBD6C}" srcOrd="0" destOrd="1" presId="urn:microsoft.com/office/officeart/2005/8/layout/chevron2"/>
    <dgm:cxn modelId="{F3237754-0745-774C-8A47-AAE107363780}" srcId="{289182A9-B58B-8845-ADFE-ECBF9B8576A7}" destId="{015FA22E-DA1F-2A4A-A012-536C630F7843}" srcOrd="1" destOrd="0" parTransId="{E402E537-AADB-8B47-B8BF-2C7D4808FA5A}" sibTransId="{2FD35BDA-68E6-004E-AA9A-D12438F11C3F}"/>
    <dgm:cxn modelId="{34753C55-A57D-BF46-BAD4-B3A4CBCD7EDD}" srcId="{B74C8B11-9464-8246-A487-FCD79ADA18E1}" destId="{289182A9-B58B-8845-ADFE-ECBF9B8576A7}" srcOrd="3" destOrd="0" parTransId="{E41ABDF1-AC1B-3D4D-AEA0-AAEB8A8828BC}" sibTransId="{8C4FDD0D-832C-AF4A-894D-49EFF3A318BF}"/>
    <dgm:cxn modelId="{67F82165-282D-9749-9022-7E973F2A2567}" type="presOf" srcId="{B74C8B11-9464-8246-A487-FCD79ADA18E1}" destId="{DE576AB9-2036-574B-9AFC-A02B30EDB601}" srcOrd="0" destOrd="0" presId="urn:microsoft.com/office/officeart/2005/8/layout/chevron2"/>
    <dgm:cxn modelId="{55DC606D-77DF-C048-BB72-F72DAAA7ABA1}" type="presOf" srcId="{03742357-7E86-D440-939D-FC5D7FA33A03}" destId="{7E49855A-5F1E-C849-BAC2-AAEBA24688BC}" srcOrd="0" destOrd="0" presId="urn:microsoft.com/office/officeart/2005/8/layout/chevron2"/>
    <dgm:cxn modelId="{11EE3B6E-4542-8E44-AFBB-C075B297C262}" type="presOf" srcId="{8AE30F38-0A20-5340-A6A7-3F89B24D3A6A}" destId="{04AE21B9-1875-594C-A4F9-B91C320D2422}" srcOrd="0" destOrd="1" presId="urn:microsoft.com/office/officeart/2005/8/layout/chevron2"/>
    <dgm:cxn modelId="{FE81F56F-D3B1-2A42-9BED-A6820387D348}" srcId="{9A73E412-2F6C-C94D-8BD8-93254F615424}" destId="{AA685D88-2CC2-904D-8860-4AD1DDFD2720}" srcOrd="0" destOrd="0" parTransId="{8457FA8B-5EF7-9549-8C0E-66B6AF7666CB}" sibTransId="{2D2C2D65-3411-4F45-919E-37311464516A}"/>
    <dgm:cxn modelId="{4A0D8B82-D96E-CD4E-86D3-FF7F5D93CCD5}" type="presOf" srcId="{89792F88-3FED-5341-8378-D2458F41E97A}" destId="{64ED4CD0-2282-FF4D-95B0-85BA57067CC0}" srcOrd="0" destOrd="0" presId="urn:microsoft.com/office/officeart/2005/8/layout/chevron2"/>
    <dgm:cxn modelId="{BEBF6A83-D995-8841-A47D-014A54C6FB9F}" type="presOf" srcId="{AA685D88-2CC2-904D-8860-4AD1DDFD2720}" destId="{04AE21B9-1875-594C-A4F9-B91C320D2422}" srcOrd="0" destOrd="0" presId="urn:microsoft.com/office/officeart/2005/8/layout/chevron2"/>
    <dgm:cxn modelId="{B3A5068C-26F0-C547-8B7E-E28A7E568B97}" type="presOf" srcId="{289182A9-B58B-8845-ADFE-ECBF9B8576A7}" destId="{C5F801CB-DE21-3747-B611-7157B8B75C24}" srcOrd="0" destOrd="0" presId="urn:microsoft.com/office/officeart/2005/8/layout/chevron2"/>
    <dgm:cxn modelId="{6D50FDA5-CFB2-B749-BC9D-A95B946CCC04}" srcId="{289182A9-B58B-8845-ADFE-ECBF9B8576A7}" destId="{288E5053-DCA5-B145-98F7-A5B5A35870D5}" srcOrd="0" destOrd="0" parTransId="{CBF1C932-84E2-2F4F-AA61-DC8B7C2C2575}" sibTransId="{F264B6B0-97AA-7D42-B433-2945B3DB042A}"/>
    <dgm:cxn modelId="{9E6336AA-A8B1-CF4B-905B-9D719E20B81D}" srcId="{B74C8B11-9464-8246-A487-FCD79ADA18E1}" destId="{02E972F9-D0BD-224D-91E5-3F51DDD4D956}" srcOrd="4" destOrd="0" parTransId="{21818143-A21F-4F4E-B7EB-4A7F8BFCB328}" sibTransId="{10390F7F-951F-5549-B407-A4E45609C2F1}"/>
    <dgm:cxn modelId="{0D2118B2-4FF3-2F45-A124-A607199125BA}" type="presOf" srcId="{304D57A7-82D2-224E-A2CC-8B8DD66D82B1}" destId="{0396A576-DB70-0B45-A6D3-8AD7FEEFE787}" srcOrd="0" destOrd="0" presId="urn:microsoft.com/office/officeart/2005/8/layout/chevron2"/>
    <dgm:cxn modelId="{028048B2-99ED-4C4F-90DE-542B13EC9D6E}" srcId="{D989A946-1C5D-E249-A180-FC4E1B660A40}" destId="{FC0A3DF0-8176-884F-83D7-E4541F952EA4}" srcOrd="1" destOrd="0" parTransId="{8F13063C-775C-CB4A-9DA0-E8C3DEB0B791}" sibTransId="{51F93223-ADA1-2B45-9253-3D8ED529D290}"/>
    <dgm:cxn modelId="{5B4B40B4-C9E9-AA46-9572-9C63F2C05F76}" srcId="{B74C8B11-9464-8246-A487-FCD79ADA18E1}" destId="{D989A946-1C5D-E249-A180-FC4E1B660A40}" srcOrd="1" destOrd="0" parTransId="{1C57EC2F-BBC5-3247-B373-D5B1EF35843F}" sibTransId="{11F4B693-893D-3C4A-8D5F-19EA7FB1B6B8}"/>
    <dgm:cxn modelId="{3A4E97B8-632E-2849-BBEF-CE885623FD90}" srcId="{304D57A7-82D2-224E-A2CC-8B8DD66D82B1}" destId="{30BFCDB4-6B3C-0641-BA41-EFAF570CA5BD}" srcOrd="0" destOrd="0" parTransId="{5A8F426D-27D9-A845-BA3A-A97D3393BD9A}" sibTransId="{C82998C9-7414-9745-8162-8710A3990DDE}"/>
    <dgm:cxn modelId="{2176C8BD-FC0B-A44D-BCEA-BED1395498F7}" type="presOf" srcId="{02E972F9-D0BD-224D-91E5-3F51DDD4D956}" destId="{CD7446FA-3F7A-B048-BB0D-00633533ACE3}" srcOrd="0" destOrd="0" presId="urn:microsoft.com/office/officeart/2005/8/layout/chevron2"/>
    <dgm:cxn modelId="{B78828C9-A805-DF40-B007-5F8C8FF9C284}" type="presOf" srcId="{30BFCDB4-6B3C-0641-BA41-EFAF570CA5BD}" destId="{525409C9-DD07-B54D-BBD4-FF340E750C85}" srcOrd="0" destOrd="0" presId="urn:microsoft.com/office/officeart/2005/8/layout/chevron2"/>
    <dgm:cxn modelId="{91112CD3-8940-014A-9D80-2C93B132B1A4}" srcId="{02E972F9-D0BD-224D-91E5-3F51DDD4D956}" destId="{03742357-7E86-D440-939D-FC5D7FA33A03}" srcOrd="0" destOrd="0" parTransId="{E9B74DA8-A112-AD4B-A222-F46EBF6019FF}" sibTransId="{C34BF1ED-19B4-9048-9800-164702391F31}"/>
    <dgm:cxn modelId="{730223D6-542B-7045-88DD-07C67D467B87}" srcId="{B74C8B11-9464-8246-A487-FCD79ADA18E1}" destId="{9A73E412-2F6C-C94D-8BD8-93254F615424}" srcOrd="2" destOrd="0" parTransId="{FD0F8487-B086-BE4B-B7DF-699E69A6B521}" sibTransId="{AE6B00D3-BE25-784A-98BE-D7C9A882E071}"/>
    <dgm:cxn modelId="{5B304FD6-F19E-A845-B63B-5DCF05BD8044}" type="presOf" srcId="{C8648D42-1802-D946-AB04-F451554CF68E}" destId="{12155B12-0490-934D-9C80-7B75FF67C3C9}" srcOrd="0" destOrd="0" presId="urn:microsoft.com/office/officeart/2005/8/layout/chevron2"/>
    <dgm:cxn modelId="{BD0652DB-B69F-BD42-A716-214EDE49D0E7}" srcId="{02E972F9-D0BD-224D-91E5-3F51DDD4D956}" destId="{20C95A29-8A24-B340-ACAB-866DDD353062}" srcOrd="1" destOrd="0" parTransId="{F755CDA0-5805-4A4A-9388-83801CE2D759}" sibTransId="{CF17EF58-945E-6742-A453-9A3361F37A04}"/>
    <dgm:cxn modelId="{3C713FDC-BCE5-5243-866F-D5BE9CF44692}" type="presOf" srcId="{288E5053-DCA5-B145-98F7-A5B5A35870D5}" destId="{666D8FBF-E221-C642-AE3D-51120FEB4B30}" srcOrd="0" destOrd="0" presId="urn:microsoft.com/office/officeart/2005/8/layout/chevron2"/>
    <dgm:cxn modelId="{ED5636DF-B444-9B40-BED1-A6FAF70AAA7A}" type="presOf" srcId="{53B3D70E-8D79-B24C-A2AA-B075B9D3EEC5}" destId="{729E8A13-6DC7-F641-859F-5E5BBD8EBD6C}" srcOrd="0" destOrd="0" presId="urn:microsoft.com/office/officeart/2005/8/layout/chevron2"/>
    <dgm:cxn modelId="{4666FEE6-4224-704E-84CB-280655501031}" srcId="{D989A946-1C5D-E249-A180-FC4E1B660A40}" destId="{89792F88-3FED-5341-8378-D2458F41E97A}" srcOrd="0" destOrd="0" parTransId="{76D49CA4-0F1C-E94F-9286-546CC56D8BC8}" sibTransId="{B852BB5A-7437-0C43-8F64-6C5D130F24B7}"/>
    <dgm:cxn modelId="{C3D5BAED-625B-DD44-9B91-B9F1FBDDCFBC}" type="presOf" srcId="{D989A946-1C5D-E249-A180-FC4E1B660A40}" destId="{A4E7099B-FCA4-E244-8280-F5D5CA0E9B1F}" srcOrd="0" destOrd="0" presId="urn:microsoft.com/office/officeart/2005/8/layout/chevron2"/>
    <dgm:cxn modelId="{BA134EF3-19E1-6048-8EC2-146597BECCDB}" srcId="{B74C8B11-9464-8246-A487-FCD79ADA18E1}" destId="{C8648D42-1802-D946-AB04-F451554CF68E}" srcOrd="0" destOrd="0" parTransId="{35E824E9-28C7-D64D-B60D-CAC3F6A131A5}" sibTransId="{BC030AB2-29C0-264B-9E92-1D1F15797538}"/>
    <dgm:cxn modelId="{ADBEFFFF-C51A-6D41-9CBE-32DC50C8A144}" srcId="{C8648D42-1802-D946-AB04-F451554CF68E}" destId="{A42C6149-5F90-6646-A6A0-5F11E488FC21}" srcOrd="1" destOrd="0" parTransId="{4D39DC2F-9900-0543-9E70-FAD9694F94E9}" sibTransId="{4ED840C1-32C8-5343-AF8B-7EE10267C9D9}"/>
    <dgm:cxn modelId="{1EE87ECB-9F06-014E-87B4-5FCEE57B2418}" type="presParOf" srcId="{DE576AB9-2036-574B-9AFC-A02B30EDB601}" destId="{AFAB05DF-E020-064D-88EB-FF3983385F45}" srcOrd="0" destOrd="0" presId="urn:microsoft.com/office/officeart/2005/8/layout/chevron2"/>
    <dgm:cxn modelId="{29DBDE30-FE70-D04E-B6F6-9B16BEF44B36}" type="presParOf" srcId="{AFAB05DF-E020-064D-88EB-FF3983385F45}" destId="{12155B12-0490-934D-9C80-7B75FF67C3C9}" srcOrd="0" destOrd="0" presId="urn:microsoft.com/office/officeart/2005/8/layout/chevron2"/>
    <dgm:cxn modelId="{B17EF13D-EEB2-3949-A863-2E4EE7F6DE92}" type="presParOf" srcId="{AFAB05DF-E020-064D-88EB-FF3983385F45}" destId="{729E8A13-6DC7-F641-859F-5E5BBD8EBD6C}" srcOrd="1" destOrd="0" presId="urn:microsoft.com/office/officeart/2005/8/layout/chevron2"/>
    <dgm:cxn modelId="{E66FF186-0099-4C41-9A10-995BA55E9902}" type="presParOf" srcId="{DE576AB9-2036-574B-9AFC-A02B30EDB601}" destId="{3A1D34EF-BE03-2C4F-836D-110F117990FD}" srcOrd="1" destOrd="0" presId="urn:microsoft.com/office/officeart/2005/8/layout/chevron2"/>
    <dgm:cxn modelId="{778290CB-5A19-3F47-ADCA-AA83847F27A8}" type="presParOf" srcId="{DE576AB9-2036-574B-9AFC-A02B30EDB601}" destId="{E5335B2F-8B4C-0D4B-92C6-ED9C2BF9A2E6}" srcOrd="2" destOrd="0" presId="urn:microsoft.com/office/officeart/2005/8/layout/chevron2"/>
    <dgm:cxn modelId="{B6847A36-5178-1F40-827B-BBDD3F3F4B31}" type="presParOf" srcId="{E5335B2F-8B4C-0D4B-92C6-ED9C2BF9A2E6}" destId="{A4E7099B-FCA4-E244-8280-F5D5CA0E9B1F}" srcOrd="0" destOrd="0" presId="urn:microsoft.com/office/officeart/2005/8/layout/chevron2"/>
    <dgm:cxn modelId="{84D13C81-C353-2B4A-9E2D-E6A094EBB3AF}" type="presParOf" srcId="{E5335B2F-8B4C-0D4B-92C6-ED9C2BF9A2E6}" destId="{64ED4CD0-2282-FF4D-95B0-85BA57067CC0}" srcOrd="1" destOrd="0" presId="urn:microsoft.com/office/officeart/2005/8/layout/chevron2"/>
    <dgm:cxn modelId="{ED6A5B8C-9242-D641-8E0C-952F5E2881F9}" type="presParOf" srcId="{DE576AB9-2036-574B-9AFC-A02B30EDB601}" destId="{8BD8D963-F92D-3045-806A-BB9A3BD1579A}" srcOrd="3" destOrd="0" presId="urn:microsoft.com/office/officeart/2005/8/layout/chevron2"/>
    <dgm:cxn modelId="{2EB15FAC-EF16-4B44-B74B-A4368C9AF298}" type="presParOf" srcId="{DE576AB9-2036-574B-9AFC-A02B30EDB601}" destId="{53061C14-3163-F541-9D32-C0F364CFFA3E}" srcOrd="4" destOrd="0" presId="urn:microsoft.com/office/officeart/2005/8/layout/chevron2"/>
    <dgm:cxn modelId="{AB0CF035-2507-C640-8FE5-F7526F306216}" type="presParOf" srcId="{53061C14-3163-F541-9D32-C0F364CFFA3E}" destId="{CDA2DF84-B527-5A41-A276-F7160B4EE742}" srcOrd="0" destOrd="0" presId="urn:microsoft.com/office/officeart/2005/8/layout/chevron2"/>
    <dgm:cxn modelId="{C1CFF0E9-C104-5D42-B200-9CE0B9AAFC8A}" type="presParOf" srcId="{53061C14-3163-F541-9D32-C0F364CFFA3E}" destId="{04AE21B9-1875-594C-A4F9-B91C320D2422}" srcOrd="1" destOrd="0" presId="urn:microsoft.com/office/officeart/2005/8/layout/chevron2"/>
    <dgm:cxn modelId="{C89D41AA-E0BE-B64D-AFAC-772F5EAAC804}" type="presParOf" srcId="{DE576AB9-2036-574B-9AFC-A02B30EDB601}" destId="{9C22AB11-854B-D340-9361-299715362667}" srcOrd="5" destOrd="0" presId="urn:microsoft.com/office/officeart/2005/8/layout/chevron2"/>
    <dgm:cxn modelId="{D324D61C-D0C3-0745-B384-C2BF83EA7953}" type="presParOf" srcId="{DE576AB9-2036-574B-9AFC-A02B30EDB601}" destId="{02C280AE-AD27-7849-886E-80232C50278E}" srcOrd="6" destOrd="0" presId="urn:microsoft.com/office/officeart/2005/8/layout/chevron2"/>
    <dgm:cxn modelId="{81CD28B5-C2F4-B745-9646-8E9248018AD6}" type="presParOf" srcId="{02C280AE-AD27-7849-886E-80232C50278E}" destId="{C5F801CB-DE21-3747-B611-7157B8B75C24}" srcOrd="0" destOrd="0" presId="urn:microsoft.com/office/officeart/2005/8/layout/chevron2"/>
    <dgm:cxn modelId="{4B9CBFAD-1458-1349-9BDE-C00C704381AD}" type="presParOf" srcId="{02C280AE-AD27-7849-886E-80232C50278E}" destId="{666D8FBF-E221-C642-AE3D-51120FEB4B30}" srcOrd="1" destOrd="0" presId="urn:microsoft.com/office/officeart/2005/8/layout/chevron2"/>
    <dgm:cxn modelId="{D7C3D232-4D45-EC4C-A759-F7A9448B49CD}" type="presParOf" srcId="{DE576AB9-2036-574B-9AFC-A02B30EDB601}" destId="{CCDC8485-3B93-1C4B-8EAE-1B41CCE95E3D}" srcOrd="7" destOrd="0" presId="urn:microsoft.com/office/officeart/2005/8/layout/chevron2"/>
    <dgm:cxn modelId="{CC32DAC6-19EE-0244-A771-19FB9B2F49B8}" type="presParOf" srcId="{DE576AB9-2036-574B-9AFC-A02B30EDB601}" destId="{3F7309FB-041E-1A47-90AD-DB6A3F3E484E}" srcOrd="8" destOrd="0" presId="urn:microsoft.com/office/officeart/2005/8/layout/chevron2"/>
    <dgm:cxn modelId="{7EAF233A-DEF8-244B-8DE1-921FC2847064}" type="presParOf" srcId="{3F7309FB-041E-1A47-90AD-DB6A3F3E484E}" destId="{CD7446FA-3F7A-B048-BB0D-00633533ACE3}" srcOrd="0" destOrd="0" presId="urn:microsoft.com/office/officeart/2005/8/layout/chevron2"/>
    <dgm:cxn modelId="{5F96DACB-5A7D-954C-9F90-3EAA12B7B520}" type="presParOf" srcId="{3F7309FB-041E-1A47-90AD-DB6A3F3E484E}" destId="{7E49855A-5F1E-C849-BAC2-AAEBA24688BC}" srcOrd="1" destOrd="0" presId="urn:microsoft.com/office/officeart/2005/8/layout/chevron2"/>
    <dgm:cxn modelId="{C022EA47-65EA-DF4B-9BA0-EFD6FC2D6686}" type="presParOf" srcId="{DE576AB9-2036-574B-9AFC-A02B30EDB601}" destId="{EB52B1BE-9ADA-1C46-B38F-2646F8CDE7E2}" srcOrd="9" destOrd="0" presId="urn:microsoft.com/office/officeart/2005/8/layout/chevron2"/>
    <dgm:cxn modelId="{6229D011-9DC4-1548-A682-53142F6B466A}" type="presParOf" srcId="{DE576AB9-2036-574B-9AFC-A02B30EDB601}" destId="{C25B74BB-FA1B-AD40-9E06-5C050DFA74F1}" srcOrd="10" destOrd="0" presId="urn:microsoft.com/office/officeart/2005/8/layout/chevron2"/>
    <dgm:cxn modelId="{355E8633-B9B4-EE49-8438-489C07CCA59E}" type="presParOf" srcId="{C25B74BB-FA1B-AD40-9E06-5C050DFA74F1}" destId="{0396A576-DB70-0B45-A6D3-8AD7FEEFE787}" srcOrd="0" destOrd="0" presId="urn:microsoft.com/office/officeart/2005/8/layout/chevron2"/>
    <dgm:cxn modelId="{13E78CBC-4825-2040-A20C-48896EFC8333}" type="presParOf" srcId="{C25B74BB-FA1B-AD40-9E06-5C050DFA74F1}" destId="{525409C9-DD07-B54D-BBD4-FF340E750C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4E0B5-E987-F047-B942-90BD580230DC}">
      <dsp:nvSpPr>
        <dsp:cNvPr id="0" name=""/>
        <dsp:cNvSpPr/>
      </dsp:nvSpPr>
      <dsp:spPr>
        <a:xfrm>
          <a:off x="2607021" y="-48302"/>
          <a:ext cx="7282756" cy="7282756"/>
        </a:xfrm>
        <a:prstGeom prst="circularArrow">
          <a:avLst>
            <a:gd name="adj1" fmla="val 5544"/>
            <a:gd name="adj2" fmla="val 330680"/>
            <a:gd name="adj3" fmla="val 13717074"/>
            <a:gd name="adj4" fmla="val 1742188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444CC-9149-D047-92D9-498E18A97A0F}">
      <dsp:nvSpPr>
        <dsp:cNvPr id="0" name=""/>
        <dsp:cNvSpPr/>
      </dsp:nvSpPr>
      <dsp:spPr>
        <a:xfrm>
          <a:off x="4500190" y="3113"/>
          <a:ext cx="3496419" cy="1748209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Evolventa Bold"/>
            </a:rPr>
            <a:t>Построение</a:t>
          </a:r>
          <a:r>
            <a:rPr lang="en-US" sz="2800" kern="1200" dirty="0">
              <a:latin typeface="Evolventa Bold"/>
            </a:rPr>
            <a:t> </a:t>
          </a:r>
          <a:r>
            <a:rPr lang="en-US" sz="2800" kern="1200" dirty="0" err="1">
              <a:latin typeface="Evolventa Bold"/>
            </a:rPr>
            <a:t>прототипа</a:t>
          </a:r>
          <a:endParaRPr lang="ru-RU" sz="2800" kern="1200" dirty="0"/>
        </a:p>
      </dsp:txBody>
      <dsp:txXfrm>
        <a:off x="4585531" y="88454"/>
        <a:ext cx="3325737" cy="1577527"/>
      </dsp:txXfrm>
    </dsp:sp>
    <dsp:sp modelId="{4AF4D239-CA3F-754B-89FC-90AF74F2B693}">
      <dsp:nvSpPr>
        <dsp:cNvPr id="0" name=""/>
        <dsp:cNvSpPr/>
      </dsp:nvSpPr>
      <dsp:spPr>
        <a:xfrm>
          <a:off x="7453842" y="2149067"/>
          <a:ext cx="3496419" cy="17482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baseline="0">
              <a:latin typeface="Evolventa" panose="020B0502020202020204" pitchFamily="34" charset="0"/>
            </a:rPr>
            <a:t>Разработка</a:t>
          </a:r>
          <a:endParaRPr lang="ru-RU" sz="2800" kern="1200" baseline="0" dirty="0">
            <a:latin typeface="Evolventa" panose="020B0502020202020204" pitchFamily="34" charset="0"/>
          </a:endParaRPr>
        </a:p>
      </dsp:txBody>
      <dsp:txXfrm>
        <a:off x="7539183" y="2234408"/>
        <a:ext cx="3325737" cy="1577527"/>
      </dsp:txXfrm>
    </dsp:sp>
    <dsp:sp modelId="{B15EEC63-35FE-7344-A434-68979163AB02}">
      <dsp:nvSpPr>
        <dsp:cNvPr id="0" name=""/>
        <dsp:cNvSpPr/>
      </dsp:nvSpPr>
      <dsp:spPr>
        <a:xfrm>
          <a:off x="6325647" y="5621292"/>
          <a:ext cx="3496419" cy="1748209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Evolventa Bold"/>
            </a:rPr>
            <a:t>Метрики</a:t>
          </a:r>
          <a:r>
            <a:rPr lang="en-US" sz="2800" kern="1200" dirty="0">
              <a:latin typeface="Evolventa Bold"/>
            </a:rPr>
            <a:t> </a:t>
          </a:r>
          <a:r>
            <a:rPr lang="en-US" sz="2800" kern="1200" dirty="0" err="1">
              <a:latin typeface="Evolventa Bold"/>
            </a:rPr>
            <a:t>качества</a:t>
          </a:r>
          <a:r>
            <a:rPr lang="en-US" sz="2800" kern="1200" dirty="0">
              <a:latin typeface="Evolventa Bold"/>
            </a:rPr>
            <a:t> данных и </a:t>
          </a:r>
          <a:r>
            <a:rPr lang="en-US" sz="2800" kern="1200" dirty="0" err="1">
              <a:latin typeface="Evolventa Bold"/>
            </a:rPr>
            <a:t>мониторинг</a:t>
          </a:r>
          <a:endParaRPr lang="ru-RU" sz="2800" kern="1200" dirty="0"/>
        </a:p>
      </dsp:txBody>
      <dsp:txXfrm>
        <a:off x="6410988" y="5706633"/>
        <a:ext cx="3325737" cy="1577527"/>
      </dsp:txXfrm>
    </dsp:sp>
    <dsp:sp modelId="{A1FC1E5D-1C3C-9846-882F-0B776CBE3941}">
      <dsp:nvSpPr>
        <dsp:cNvPr id="0" name=""/>
        <dsp:cNvSpPr/>
      </dsp:nvSpPr>
      <dsp:spPr>
        <a:xfrm>
          <a:off x="2674733" y="5621292"/>
          <a:ext cx="3496419" cy="17482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Evolventa"/>
            </a:rPr>
            <a:t>Бизнес</a:t>
          </a:r>
          <a:r>
            <a:rPr lang="en-US" sz="2800" b="0" kern="1200" dirty="0">
              <a:latin typeface="Evolventa"/>
            </a:rPr>
            <a:t> </a:t>
          </a:r>
          <a:r>
            <a:rPr lang="en-US" sz="2800" b="0" kern="1200" dirty="0" err="1">
              <a:latin typeface="Evolventa"/>
            </a:rPr>
            <a:t>требования</a:t>
          </a:r>
          <a:endParaRPr lang="ru-RU" sz="2800" b="0" kern="1200" dirty="0"/>
        </a:p>
      </dsp:txBody>
      <dsp:txXfrm>
        <a:off x="2760074" y="5706633"/>
        <a:ext cx="3325737" cy="1577527"/>
      </dsp:txXfrm>
    </dsp:sp>
    <dsp:sp modelId="{99E406E7-ADF9-8E4B-96F6-34DB3CD26A35}">
      <dsp:nvSpPr>
        <dsp:cNvPr id="0" name=""/>
        <dsp:cNvSpPr/>
      </dsp:nvSpPr>
      <dsp:spPr>
        <a:xfrm>
          <a:off x="1546538" y="2149067"/>
          <a:ext cx="3496419" cy="17482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 err="1">
              <a:latin typeface="Evolventa"/>
            </a:rPr>
            <a:t>Анализ</a:t>
          </a:r>
          <a:r>
            <a:rPr lang="en-US" sz="2800" kern="1200" dirty="0">
              <a:latin typeface="Evolventa"/>
            </a:rPr>
            <a:t> и </a:t>
          </a:r>
          <a:r>
            <a:rPr lang="en-US" sz="2800" kern="1200" dirty="0" err="1">
              <a:latin typeface="Evolventa"/>
            </a:rPr>
            <a:t>архитектура</a:t>
          </a:r>
          <a:r>
            <a:rPr lang="en-US" sz="2800" kern="1200" dirty="0">
              <a:latin typeface="Evolventa"/>
            </a:rPr>
            <a:t> данных</a:t>
          </a:r>
          <a:endParaRPr lang="ru-RU" sz="2800" kern="1200" dirty="0"/>
        </a:p>
      </dsp:txBody>
      <dsp:txXfrm>
        <a:off x="1631879" y="2234408"/>
        <a:ext cx="3325737" cy="1577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5B12-0490-934D-9C80-7B75FF67C3C9}">
      <dsp:nvSpPr>
        <dsp:cNvPr id="0" name=""/>
        <dsp:cNvSpPr/>
      </dsp:nvSpPr>
      <dsp:spPr>
        <a:xfrm rot="5400000">
          <a:off x="-207195" y="212410"/>
          <a:ext cx="1381304" cy="9669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</a:t>
          </a:r>
          <a:endParaRPr lang="ru-RU" sz="2700" kern="1200" dirty="0"/>
        </a:p>
      </dsp:txBody>
      <dsp:txXfrm rot="-5400000">
        <a:off x="1" y="488672"/>
        <a:ext cx="966913" cy="414391"/>
      </dsp:txXfrm>
    </dsp:sp>
    <dsp:sp modelId="{729E8A13-6DC7-F641-859F-5E5BBD8EBD6C}">
      <dsp:nvSpPr>
        <dsp:cNvPr id="0" name=""/>
        <dsp:cNvSpPr/>
      </dsp:nvSpPr>
      <dsp:spPr>
        <a:xfrm rot="5400000">
          <a:off x="5673332" y="-4701204"/>
          <a:ext cx="897848" cy="10310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Анализ источников данных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Анализ алгоритмов построения витрин данных</a:t>
          </a:r>
        </a:p>
      </dsp:txBody>
      <dsp:txXfrm rot="-5400000">
        <a:off x="966914" y="49043"/>
        <a:ext cx="10266857" cy="810190"/>
      </dsp:txXfrm>
    </dsp:sp>
    <dsp:sp modelId="{A4E7099B-FCA4-E244-8280-F5D5CA0E9B1F}">
      <dsp:nvSpPr>
        <dsp:cNvPr id="0" name=""/>
        <dsp:cNvSpPr/>
      </dsp:nvSpPr>
      <dsp:spPr>
        <a:xfrm rot="5400000">
          <a:off x="-207195" y="1499160"/>
          <a:ext cx="1381304" cy="9669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</a:t>
          </a:r>
          <a:endParaRPr lang="ru-RU" sz="2700" kern="1200" dirty="0"/>
        </a:p>
      </dsp:txBody>
      <dsp:txXfrm rot="-5400000">
        <a:off x="1" y="1775422"/>
        <a:ext cx="966913" cy="414391"/>
      </dsp:txXfrm>
    </dsp:sp>
    <dsp:sp modelId="{64ED4CD0-2282-FF4D-95B0-85BA57067CC0}">
      <dsp:nvSpPr>
        <dsp:cNvPr id="0" name=""/>
        <dsp:cNvSpPr/>
      </dsp:nvSpPr>
      <dsp:spPr>
        <a:xfrm rot="5400000">
          <a:off x="5673332" y="-3414454"/>
          <a:ext cx="897848" cy="10310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Архитектура потоков данных (</a:t>
          </a:r>
          <a:r>
            <a:rPr lang="en-US" sz="2500" kern="1200" dirty="0"/>
            <a:t>HLD </a:t>
          </a:r>
          <a:r>
            <a:rPr lang="ru-RU" sz="2500" kern="1200" dirty="0"/>
            <a:t>и </a:t>
          </a:r>
          <a:r>
            <a:rPr lang="en-US" sz="2500" kern="1200" dirty="0"/>
            <a:t>LLD)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Согласование с ИБ</a:t>
          </a:r>
        </a:p>
      </dsp:txBody>
      <dsp:txXfrm rot="-5400000">
        <a:off x="966914" y="1335793"/>
        <a:ext cx="10266857" cy="810190"/>
      </dsp:txXfrm>
    </dsp:sp>
    <dsp:sp modelId="{CDA2DF84-B527-5A41-A276-F7160B4EE742}">
      <dsp:nvSpPr>
        <dsp:cNvPr id="0" name=""/>
        <dsp:cNvSpPr/>
      </dsp:nvSpPr>
      <dsp:spPr>
        <a:xfrm rot="5400000">
          <a:off x="-207195" y="2785910"/>
          <a:ext cx="1381304" cy="9669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</a:t>
          </a:r>
          <a:endParaRPr lang="ru-RU" sz="2700" kern="1200" dirty="0"/>
        </a:p>
      </dsp:txBody>
      <dsp:txXfrm rot="-5400000">
        <a:off x="1" y="3062172"/>
        <a:ext cx="966913" cy="414391"/>
      </dsp:txXfrm>
    </dsp:sp>
    <dsp:sp modelId="{04AE21B9-1875-594C-A4F9-B91C320D2422}">
      <dsp:nvSpPr>
        <dsp:cNvPr id="0" name=""/>
        <dsp:cNvSpPr/>
      </dsp:nvSpPr>
      <dsp:spPr>
        <a:xfrm rot="5400000">
          <a:off x="5673332" y="-2127704"/>
          <a:ext cx="897848" cy="10310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Архитектура данных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Согласование архитектуры данных (модели данных) с </a:t>
          </a:r>
          <a:r>
            <a:rPr lang="en-US" sz="2500" kern="1200" dirty="0"/>
            <a:t>Data Governance</a:t>
          </a:r>
          <a:endParaRPr lang="ru-RU" sz="2500" kern="1200" dirty="0"/>
        </a:p>
      </dsp:txBody>
      <dsp:txXfrm rot="-5400000">
        <a:off x="966914" y="2622543"/>
        <a:ext cx="10266857" cy="810190"/>
      </dsp:txXfrm>
    </dsp:sp>
    <dsp:sp modelId="{C5F801CB-DE21-3747-B611-7157B8B75C24}">
      <dsp:nvSpPr>
        <dsp:cNvPr id="0" name=""/>
        <dsp:cNvSpPr/>
      </dsp:nvSpPr>
      <dsp:spPr>
        <a:xfrm rot="5400000">
          <a:off x="-207195" y="4072660"/>
          <a:ext cx="1381304" cy="9669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</a:t>
          </a:r>
          <a:endParaRPr lang="ru-RU" sz="2700" kern="1200" dirty="0"/>
        </a:p>
      </dsp:txBody>
      <dsp:txXfrm rot="-5400000">
        <a:off x="1" y="4348922"/>
        <a:ext cx="966913" cy="414391"/>
      </dsp:txXfrm>
    </dsp:sp>
    <dsp:sp modelId="{666D8FBF-E221-C642-AE3D-51120FEB4B30}">
      <dsp:nvSpPr>
        <dsp:cNvPr id="0" name=""/>
        <dsp:cNvSpPr/>
      </dsp:nvSpPr>
      <dsp:spPr>
        <a:xfrm rot="5400000">
          <a:off x="5673332" y="-840954"/>
          <a:ext cx="897848" cy="10310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Code review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Review </a:t>
          </a:r>
          <a:r>
            <a:rPr lang="ru-RU" sz="2500" kern="1200" dirty="0"/>
            <a:t>Архитектуры</a:t>
          </a:r>
        </a:p>
      </dsp:txBody>
      <dsp:txXfrm rot="-5400000">
        <a:off x="966914" y="3909293"/>
        <a:ext cx="10266857" cy="810190"/>
      </dsp:txXfrm>
    </dsp:sp>
    <dsp:sp modelId="{CD7446FA-3F7A-B048-BB0D-00633533ACE3}">
      <dsp:nvSpPr>
        <dsp:cNvPr id="0" name=""/>
        <dsp:cNvSpPr/>
      </dsp:nvSpPr>
      <dsp:spPr>
        <a:xfrm rot="5400000">
          <a:off x="-207195" y="5359410"/>
          <a:ext cx="1381304" cy="9669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5</a:t>
          </a:r>
          <a:endParaRPr lang="ru-RU" sz="2700" kern="1200" dirty="0"/>
        </a:p>
      </dsp:txBody>
      <dsp:txXfrm rot="-5400000">
        <a:off x="1" y="5635672"/>
        <a:ext cx="966913" cy="414391"/>
      </dsp:txXfrm>
    </dsp:sp>
    <dsp:sp modelId="{7E49855A-5F1E-C849-BAC2-AAEBA24688BC}">
      <dsp:nvSpPr>
        <dsp:cNvPr id="0" name=""/>
        <dsp:cNvSpPr/>
      </dsp:nvSpPr>
      <dsp:spPr>
        <a:xfrm rot="5400000">
          <a:off x="5673332" y="445795"/>
          <a:ext cx="897848" cy="10310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Метрики </a:t>
          </a:r>
          <a:r>
            <a:rPr lang="en-US" sz="2500" kern="1200" dirty="0"/>
            <a:t>Data Quality</a:t>
          </a:r>
          <a:r>
            <a:rPr lang="ru-RU" sz="2500" kern="1200" dirty="0"/>
            <a:t>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Мониторинг</a:t>
          </a:r>
        </a:p>
      </dsp:txBody>
      <dsp:txXfrm rot="-5400000">
        <a:off x="966914" y="5196043"/>
        <a:ext cx="10266857" cy="810190"/>
      </dsp:txXfrm>
    </dsp:sp>
    <dsp:sp modelId="{0396A576-DB70-0B45-A6D3-8AD7FEEFE787}">
      <dsp:nvSpPr>
        <dsp:cNvPr id="0" name=""/>
        <dsp:cNvSpPr/>
      </dsp:nvSpPr>
      <dsp:spPr>
        <a:xfrm rot="5400000">
          <a:off x="-207195" y="6646160"/>
          <a:ext cx="1381304" cy="9669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6</a:t>
          </a:r>
          <a:r>
            <a:rPr lang="ru-RU" sz="2700" kern="1200" dirty="0"/>
            <a:t> </a:t>
          </a:r>
        </a:p>
      </dsp:txBody>
      <dsp:txXfrm rot="-5400000">
        <a:off x="1" y="6922422"/>
        <a:ext cx="966913" cy="414391"/>
      </dsp:txXfrm>
    </dsp:sp>
    <dsp:sp modelId="{525409C9-DD07-B54D-BBD4-FF340E750C85}">
      <dsp:nvSpPr>
        <dsp:cNvPr id="0" name=""/>
        <dsp:cNvSpPr/>
      </dsp:nvSpPr>
      <dsp:spPr>
        <a:xfrm rot="5400000">
          <a:off x="5673332" y="1732545"/>
          <a:ext cx="897848" cy="10310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Инструкции по поддержке для 1 и 2 линий</a:t>
          </a:r>
        </a:p>
      </dsp:txBody>
      <dsp:txXfrm rot="-5400000">
        <a:off x="966914" y="6482793"/>
        <a:ext cx="10266857" cy="81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E6F72-2611-9D4E-92C6-0ACFCA325E0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B006-237E-0D45-9DC5-0ABDA6202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8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B006-237E-0D45-9DC5-0ABDA6202F7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10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B006-237E-0D45-9DC5-0ABDA6202F7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7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B006-237E-0D45-9DC5-0ABDA6202F7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3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B006-237E-0D45-9DC5-0ABDA6202F7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43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B006-237E-0D45-9DC5-0ABDA6202F7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4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B006-237E-0D45-9DC5-0ABDA6202F7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B006-237E-0D45-9DC5-0ABDA6202F7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4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B006-237E-0D45-9DC5-0ABDA6202F7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9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2" t="427" b="427"/>
          <a:stretch>
            <a:fillRect/>
          </a:stretch>
        </p:blipFill>
        <p:spPr>
          <a:xfrm rot="5400000">
            <a:off x="2738184" y="-5638509"/>
            <a:ext cx="17012157" cy="17259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2171700"/>
            <a:ext cx="12726510" cy="4338698"/>
            <a:chOff x="0" y="0"/>
            <a:chExt cx="16968680" cy="5784931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6968680" cy="401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37"/>
                </a:lnSpc>
              </a:pPr>
              <a:r>
                <a:rPr lang="en-US" sz="6375" dirty="0">
                  <a:solidFill>
                    <a:srgbClr val="FFFFFF"/>
                  </a:solidFill>
                  <a:latin typeface="Jura Bold Bold"/>
                </a:rPr>
                <a:t>Монолитное хранилище данных и распределенный Data Mesh - в чем отличия и сходство?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162207"/>
              <a:ext cx="16968680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ru-RU" sz="2799" dirty="0">
                  <a:solidFill>
                    <a:srgbClr val="FFFFFF"/>
                  </a:solidFill>
                  <a:latin typeface="Jura Bold Bold"/>
                </a:rPr>
                <a:t>Григорий </a:t>
              </a:r>
              <a:r>
                <a:rPr lang="en-US" sz="2799" dirty="0">
                  <a:solidFill>
                    <a:srgbClr val="FFFFFF"/>
                  </a:solidFill>
                  <a:latin typeface="Jura Bold Bold"/>
                </a:rPr>
                <a:t>Коваль, 2021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29D8CF-91F7-DC42-B409-2C0138DA9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2490"/>
            <a:ext cx="18288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123950" y="6049841"/>
            <a:ext cx="2459408" cy="2448661"/>
            <a:chOff x="0" y="0"/>
            <a:chExt cx="3279211" cy="3264882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327921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651689"/>
              <a:ext cx="3279211" cy="45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70598"/>
              <a:ext cx="3279211" cy="1462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6"/>
                </a:lnSpc>
              </a:pP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Бизнес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</a:t>
              </a: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требования</a:t>
              </a:r>
              <a:endParaRPr lang="en-US" sz="3040" dirty="0">
                <a:solidFill>
                  <a:srgbClr val="FFFFFF"/>
                </a:solidFill>
                <a:latin typeface="Evolventa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t="25268" r="1409" b="136"/>
          <a:stretch>
            <a:fillRect/>
          </a:stretch>
        </p:blipFill>
        <p:spPr>
          <a:xfrm>
            <a:off x="10067925" y="-8764931"/>
            <a:ext cx="18621375" cy="1327908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1829822"/>
            <a:ext cx="11515725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399" dirty="0">
                <a:solidFill>
                  <a:srgbClr val="FFFFFF"/>
                </a:solidFill>
                <a:latin typeface="Jura Bold Bold"/>
              </a:rPr>
              <a:t>Основные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этапы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разработки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хранилища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данных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23950" y="5073102"/>
            <a:ext cx="17164050" cy="253591"/>
            <a:chOff x="0" y="0"/>
            <a:chExt cx="22885400" cy="338121"/>
          </a:xfrm>
        </p:grpSpPr>
        <p:sp>
          <p:nvSpPr>
            <p:cNvPr id="25" name="AutoShape 25"/>
            <p:cNvSpPr/>
            <p:nvPr/>
          </p:nvSpPr>
          <p:spPr>
            <a:xfrm>
              <a:off x="169060" y="156360"/>
              <a:ext cx="22716340" cy="0"/>
            </a:xfrm>
            <a:prstGeom prst="line">
              <a:avLst/>
            </a:prstGeom>
            <a:ln w="254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 rot="5423755">
              <a:off x="1156" y="1156"/>
              <a:ext cx="335808" cy="335808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 rot="5423755">
              <a:off x="4278354" y="1156"/>
              <a:ext cx="335808" cy="33580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 rot="5423755">
              <a:off x="13524447" y="1156"/>
              <a:ext cx="335808" cy="33580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5423755">
              <a:off x="18108745" y="1156"/>
              <a:ext cx="335808" cy="33580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 rot="5423755">
              <a:off x="8927951" y="1156"/>
              <a:ext cx="335808" cy="33580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89D381B-07EF-0944-BDF1-0361CC4FB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1848" y="6049841"/>
            <a:ext cx="2702757" cy="3063554"/>
            <a:chOff x="0" y="0"/>
            <a:chExt cx="3603676" cy="4084739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3603676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2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381939"/>
              <a:ext cx="3603676" cy="385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1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70598"/>
              <a:ext cx="3603676" cy="2173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6"/>
                </a:lnSpc>
              </a:pP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Анализ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и </a:t>
              </a: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архитектура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данных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3950" y="6049841"/>
            <a:ext cx="2459408" cy="2448661"/>
            <a:chOff x="0" y="0"/>
            <a:chExt cx="3279211" cy="3264882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327921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651689"/>
              <a:ext cx="3279211" cy="45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70598"/>
              <a:ext cx="3279211" cy="1462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6"/>
                </a:lnSpc>
              </a:pP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Бизнес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</a:t>
              </a: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требования</a:t>
              </a:r>
              <a:endParaRPr lang="en-US" sz="3040" dirty="0">
                <a:solidFill>
                  <a:srgbClr val="FFFFFF"/>
                </a:solidFill>
                <a:latin typeface="Evolventa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t="25268" r="1409" b="136"/>
          <a:stretch>
            <a:fillRect/>
          </a:stretch>
        </p:blipFill>
        <p:spPr>
          <a:xfrm>
            <a:off x="10067925" y="-8764931"/>
            <a:ext cx="18621375" cy="1327908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1829822"/>
            <a:ext cx="11515725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399" dirty="0">
                <a:solidFill>
                  <a:srgbClr val="FFFFFF"/>
                </a:solidFill>
                <a:latin typeface="Jura Bold Bold"/>
              </a:rPr>
              <a:t>Основные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этапы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разработки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хранилища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данных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23950" y="5073102"/>
            <a:ext cx="17164050" cy="253591"/>
            <a:chOff x="0" y="0"/>
            <a:chExt cx="22885400" cy="338121"/>
          </a:xfrm>
        </p:grpSpPr>
        <p:sp>
          <p:nvSpPr>
            <p:cNvPr id="25" name="AutoShape 25"/>
            <p:cNvSpPr/>
            <p:nvPr/>
          </p:nvSpPr>
          <p:spPr>
            <a:xfrm>
              <a:off x="169060" y="156360"/>
              <a:ext cx="22716340" cy="0"/>
            </a:xfrm>
            <a:prstGeom prst="line">
              <a:avLst/>
            </a:prstGeom>
            <a:ln w="254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 rot="5423755">
              <a:off x="1156" y="1156"/>
              <a:ext cx="335808" cy="335808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 rot="5423755">
              <a:off x="4278354" y="1156"/>
              <a:ext cx="335808" cy="33580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 rot="5423755">
              <a:off x="13524447" y="1156"/>
              <a:ext cx="335808" cy="33580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5423755">
              <a:off x="18108745" y="1156"/>
              <a:ext cx="335808" cy="33580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 rot="5423755">
              <a:off x="8927951" y="1156"/>
              <a:ext cx="335808" cy="33580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89D381B-07EF-0944-BDF1-0361CC4FB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0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1848" y="6049841"/>
            <a:ext cx="2702757" cy="3063554"/>
            <a:chOff x="0" y="0"/>
            <a:chExt cx="3603676" cy="4084739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3603676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2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381939"/>
              <a:ext cx="3603676" cy="385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1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70598"/>
              <a:ext cx="3603676" cy="2173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6"/>
                </a:lnSpc>
              </a:pP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Анализ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и </a:t>
              </a: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архитектура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данных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3950" y="6049841"/>
            <a:ext cx="2459408" cy="2448661"/>
            <a:chOff x="0" y="0"/>
            <a:chExt cx="3279211" cy="3264882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327921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651689"/>
              <a:ext cx="3279211" cy="45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70598"/>
              <a:ext cx="3279211" cy="1462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6"/>
                </a:lnSpc>
              </a:pP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Бизнес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</a:t>
              </a: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требования</a:t>
              </a:r>
              <a:endParaRPr lang="en-US" sz="3040" dirty="0">
                <a:solidFill>
                  <a:srgbClr val="FFFFFF"/>
                </a:solidFill>
                <a:latin typeface="Evolventa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19046" y="6049841"/>
            <a:ext cx="2459408" cy="2682338"/>
            <a:chOff x="0" y="0"/>
            <a:chExt cx="3279211" cy="357645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327921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3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963257"/>
              <a:ext cx="3279211" cy="45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4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51548"/>
              <a:ext cx="3279211" cy="1505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1"/>
                </a:lnSpc>
              </a:pPr>
              <a:r>
                <a:rPr lang="en-US" sz="3086">
                  <a:solidFill>
                    <a:srgbClr val="FFFFFF"/>
                  </a:solidFill>
                  <a:latin typeface="Evolventa"/>
                </a:rPr>
                <a:t>Постановка</a:t>
              </a:r>
            </a:p>
            <a:p>
              <a:pPr>
                <a:lnSpc>
                  <a:spcPts val="4321"/>
                </a:lnSpc>
              </a:pPr>
              <a:r>
                <a:rPr lang="en-US" sz="3086">
                  <a:solidFill>
                    <a:srgbClr val="FFFFFF"/>
                  </a:solidFill>
                  <a:latin typeface="Evolventa"/>
                </a:rPr>
                <a:t>ТЗ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t="25268" r="1409" b="136"/>
          <a:stretch>
            <a:fillRect/>
          </a:stretch>
        </p:blipFill>
        <p:spPr>
          <a:xfrm>
            <a:off x="10067925" y="-8764931"/>
            <a:ext cx="18621375" cy="1327908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1829822"/>
            <a:ext cx="11515725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399" dirty="0">
                <a:solidFill>
                  <a:srgbClr val="FFFFFF"/>
                </a:solidFill>
                <a:latin typeface="Jura Bold Bold"/>
              </a:rPr>
              <a:t>Основные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этапы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разработки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хранилища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данных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23950" y="5073102"/>
            <a:ext cx="17164050" cy="253591"/>
            <a:chOff x="0" y="0"/>
            <a:chExt cx="22885400" cy="338121"/>
          </a:xfrm>
        </p:grpSpPr>
        <p:sp>
          <p:nvSpPr>
            <p:cNvPr id="25" name="AutoShape 25"/>
            <p:cNvSpPr/>
            <p:nvPr/>
          </p:nvSpPr>
          <p:spPr>
            <a:xfrm>
              <a:off x="169060" y="156360"/>
              <a:ext cx="22716340" cy="0"/>
            </a:xfrm>
            <a:prstGeom prst="line">
              <a:avLst/>
            </a:prstGeom>
            <a:ln w="254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 rot="5423755">
              <a:off x="1156" y="1156"/>
              <a:ext cx="335808" cy="335808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 rot="5423755">
              <a:off x="4278354" y="1156"/>
              <a:ext cx="335808" cy="33580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 rot="5423755">
              <a:off x="13524447" y="1156"/>
              <a:ext cx="335808" cy="33580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5423755">
              <a:off x="18108745" y="1156"/>
              <a:ext cx="335808" cy="33580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 rot="5423755">
              <a:off x="8927951" y="1156"/>
              <a:ext cx="335808" cy="33580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89D381B-07EF-0944-BDF1-0361CC4FB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1848" y="6049841"/>
            <a:ext cx="2702757" cy="3063554"/>
            <a:chOff x="0" y="0"/>
            <a:chExt cx="3603676" cy="4084739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3603676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2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381939"/>
              <a:ext cx="3603676" cy="385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1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70598"/>
              <a:ext cx="3603676" cy="2173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6"/>
                </a:lnSpc>
              </a:pP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Анализ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и </a:t>
              </a: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архитектура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данных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3950" y="6049841"/>
            <a:ext cx="2459408" cy="2448661"/>
            <a:chOff x="0" y="0"/>
            <a:chExt cx="3279211" cy="3264882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327921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651689"/>
              <a:ext cx="3279211" cy="45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70598"/>
              <a:ext cx="3279211" cy="1462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6"/>
                </a:lnSpc>
              </a:pP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Бизнес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</a:t>
              </a: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требования</a:t>
              </a:r>
              <a:endParaRPr lang="en-US" sz="3040" dirty="0">
                <a:solidFill>
                  <a:srgbClr val="FFFFFF"/>
                </a:solidFill>
                <a:latin typeface="Evolventa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19046" y="6049841"/>
            <a:ext cx="2459408" cy="2682338"/>
            <a:chOff x="0" y="0"/>
            <a:chExt cx="3279211" cy="357645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327921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3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963257"/>
              <a:ext cx="3279211" cy="45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4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51548"/>
              <a:ext cx="3279211" cy="1505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1"/>
                </a:lnSpc>
              </a:pPr>
              <a:r>
                <a:rPr lang="en-US" sz="3086">
                  <a:solidFill>
                    <a:srgbClr val="FFFFFF"/>
                  </a:solidFill>
                  <a:latin typeface="Evolventa"/>
                </a:rPr>
                <a:t>Постановка</a:t>
              </a:r>
            </a:p>
            <a:p>
              <a:pPr>
                <a:lnSpc>
                  <a:spcPts val="4321"/>
                </a:lnSpc>
              </a:pPr>
              <a:r>
                <a:rPr lang="en-US" sz="3086">
                  <a:solidFill>
                    <a:srgbClr val="FFFFFF"/>
                  </a:solidFill>
                  <a:latin typeface="Evolventa"/>
                </a:rPr>
                <a:t>ТЗ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266418" y="6049841"/>
            <a:ext cx="2680634" cy="1919004"/>
            <a:chOff x="0" y="0"/>
            <a:chExt cx="3574179" cy="255867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76200"/>
              <a:ext cx="3574179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190194"/>
              <a:ext cx="3574179" cy="367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8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0598"/>
              <a:ext cx="3574179" cy="762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1"/>
                </a:lnSpc>
              </a:pPr>
              <a:r>
                <a:rPr lang="en-US" sz="3065">
                  <a:solidFill>
                    <a:srgbClr val="FFFFFF"/>
                  </a:solidFill>
                  <a:latin typeface="Evolventa"/>
                </a:rPr>
                <a:t>Разработка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t="25268" r="1409" b="136"/>
          <a:stretch>
            <a:fillRect/>
          </a:stretch>
        </p:blipFill>
        <p:spPr>
          <a:xfrm>
            <a:off x="10067925" y="-8764931"/>
            <a:ext cx="18621375" cy="1327908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1829822"/>
            <a:ext cx="11515725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399" dirty="0">
                <a:solidFill>
                  <a:srgbClr val="FFFFFF"/>
                </a:solidFill>
                <a:latin typeface="Jura Bold Bold"/>
              </a:rPr>
              <a:t>Основные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этапы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разработки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хранилища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данных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23950" y="5073102"/>
            <a:ext cx="17164050" cy="253591"/>
            <a:chOff x="0" y="0"/>
            <a:chExt cx="22885400" cy="338121"/>
          </a:xfrm>
        </p:grpSpPr>
        <p:sp>
          <p:nvSpPr>
            <p:cNvPr id="25" name="AutoShape 25"/>
            <p:cNvSpPr/>
            <p:nvPr/>
          </p:nvSpPr>
          <p:spPr>
            <a:xfrm>
              <a:off x="169060" y="156360"/>
              <a:ext cx="22716340" cy="0"/>
            </a:xfrm>
            <a:prstGeom prst="line">
              <a:avLst/>
            </a:prstGeom>
            <a:ln w="254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 rot="5423755">
              <a:off x="1156" y="1156"/>
              <a:ext cx="335808" cy="335808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 rot="5423755">
              <a:off x="4278354" y="1156"/>
              <a:ext cx="335808" cy="33580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 rot="5423755">
              <a:off x="13524447" y="1156"/>
              <a:ext cx="335808" cy="33580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5423755">
              <a:off x="18108745" y="1156"/>
              <a:ext cx="335808" cy="33580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 rot="5423755">
              <a:off x="8927951" y="1156"/>
              <a:ext cx="335808" cy="33580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89D381B-07EF-0944-BDF1-0361CC4FB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5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1848" y="6049841"/>
            <a:ext cx="2702757" cy="3063554"/>
            <a:chOff x="0" y="0"/>
            <a:chExt cx="3603676" cy="4084739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3603676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2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381939"/>
              <a:ext cx="3603676" cy="385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1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70598"/>
              <a:ext cx="3603676" cy="2173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6"/>
                </a:lnSpc>
              </a:pP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Анализ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и </a:t>
              </a: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архитектура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данных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3950" y="6049841"/>
            <a:ext cx="2459408" cy="2448661"/>
            <a:chOff x="0" y="0"/>
            <a:chExt cx="3279211" cy="3264882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327921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651689"/>
              <a:ext cx="3279211" cy="45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70598"/>
              <a:ext cx="3279211" cy="1462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6"/>
                </a:lnSpc>
              </a:pP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Бизнес</a:t>
              </a:r>
              <a:r>
                <a:rPr lang="en-US" sz="3040" dirty="0">
                  <a:solidFill>
                    <a:srgbClr val="FFFFFF"/>
                  </a:solidFill>
                  <a:latin typeface="Evolventa"/>
                </a:rPr>
                <a:t> </a:t>
              </a:r>
              <a:r>
                <a:rPr lang="en-US" sz="3040" dirty="0" err="1">
                  <a:solidFill>
                    <a:srgbClr val="FFFFFF"/>
                  </a:solidFill>
                  <a:latin typeface="Evolventa"/>
                </a:rPr>
                <a:t>требования</a:t>
              </a:r>
              <a:endParaRPr lang="en-US" sz="3040" dirty="0">
                <a:solidFill>
                  <a:srgbClr val="FFFFFF"/>
                </a:solidFill>
                <a:latin typeface="Evolventa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19046" y="6049841"/>
            <a:ext cx="2459408" cy="2682338"/>
            <a:chOff x="0" y="0"/>
            <a:chExt cx="3279211" cy="357645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327921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3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963257"/>
              <a:ext cx="3279211" cy="45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4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51548"/>
              <a:ext cx="3279211" cy="1505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1"/>
                </a:lnSpc>
              </a:pPr>
              <a:r>
                <a:rPr lang="en-US" sz="3086">
                  <a:solidFill>
                    <a:srgbClr val="FFFFFF"/>
                  </a:solidFill>
                  <a:latin typeface="Evolventa"/>
                </a:rPr>
                <a:t>Постановка</a:t>
              </a:r>
            </a:p>
            <a:p>
              <a:pPr>
                <a:lnSpc>
                  <a:spcPts val="4321"/>
                </a:lnSpc>
              </a:pPr>
              <a:r>
                <a:rPr lang="en-US" sz="3086">
                  <a:solidFill>
                    <a:srgbClr val="FFFFFF"/>
                  </a:solidFill>
                  <a:latin typeface="Evolventa"/>
                </a:rPr>
                <a:t>ТЗ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266418" y="6049841"/>
            <a:ext cx="2680634" cy="1919004"/>
            <a:chOff x="0" y="0"/>
            <a:chExt cx="3574179" cy="255867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76200"/>
              <a:ext cx="3574179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CE1E6"/>
                  </a:solidFill>
                  <a:latin typeface="Jura Bold Bold"/>
                </a:rPr>
                <a:t>Шаг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190194"/>
              <a:ext cx="3574179" cy="367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8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0598"/>
              <a:ext cx="3574179" cy="762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1"/>
                </a:lnSpc>
              </a:pPr>
              <a:r>
                <a:rPr lang="en-US" sz="3065">
                  <a:solidFill>
                    <a:srgbClr val="FFFFFF"/>
                  </a:solidFill>
                  <a:latin typeface="Evolventa"/>
                </a:rPr>
                <a:t>Разработка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704642" y="6049841"/>
            <a:ext cx="2097532" cy="2441421"/>
            <a:chOff x="0" y="0"/>
            <a:chExt cx="2796710" cy="325522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2796710" cy="567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82"/>
                </a:lnSpc>
              </a:pPr>
              <a:r>
                <a:rPr lang="en-US" sz="2558">
                  <a:solidFill>
                    <a:srgbClr val="5CE1E6"/>
                  </a:solidFill>
                  <a:latin typeface="Jura Bold Bold"/>
                </a:rPr>
                <a:t>Шаг 5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918143"/>
              <a:ext cx="2796710" cy="345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39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721347"/>
              <a:ext cx="2796710" cy="1865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7"/>
                </a:lnSpc>
              </a:pPr>
              <a:r>
                <a:rPr lang="en-US" sz="2577">
                  <a:solidFill>
                    <a:srgbClr val="FFFFFF"/>
                  </a:solidFill>
                  <a:latin typeface="Evolventa"/>
                </a:rPr>
                <a:t>Сдача функционала заказчику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t="25268" r="1409" b="136"/>
          <a:stretch>
            <a:fillRect/>
          </a:stretch>
        </p:blipFill>
        <p:spPr>
          <a:xfrm>
            <a:off x="10067925" y="-8764931"/>
            <a:ext cx="18621375" cy="1327908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1829822"/>
            <a:ext cx="11515725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399" dirty="0">
                <a:solidFill>
                  <a:srgbClr val="FFFFFF"/>
                </a:solidFill>
                <a:latin typeface="Jura Bold Bold"/>
              </a:rPr>
              <a:t>Основные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этапы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разработки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хранилища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данных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23950" y="5073102"/>
            <a:ext cx="17164050" cy="253591"/>
            <a:chOff x="0" y="0"/>
            <a:chExt cx="22885400" cy="338121"/>
          </a:xfrm>
        </p:grpSpPr>
        <p:sp>
          <p:nvSpPr>
            <p:cNvPr id="25" name="AutoShape 25"/>
            <p:cNvSpPr/>
            <p:nvPr/>
          </p:nvSpPr>
          <p:spPr>
            <a:xfrm>
              <a:off x="169060" y="156360"/>
              <a:ext cx="22716340" cy="0"/>
            </a:xfrm>
            <a:prstGeom prst="line">
              <a:avLst/>
            </a:prstGeom>
            <a:ln w="254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 rot="5423755">
              <a:off x="1156" y="1156"/>
              <a:ext cx="335808" cy="335808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 rot="5423755">
              <a:off x="4278354" y="1156"/>
              <a:ext cx="335808" cy="33580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 rot="5423755">
              <a:off x="13524447" y="1156"/>
              <a:ext cx="335808" cy="33580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5423755">
              <a:off x="18108745" y="1156"/>
              <a:ext cx="335808" cy="33580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 rot="5423755">
              <a:off x="8927951" y="1156"/>
              <a:ext cx="335808" cy="33580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89D381B-07EF-0944-BDF1-0361CC4FB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t="25268" r="1409" b="136"/>
          <a:stretch>
            <a:fillRect/>
          </a:stretch>
        </p:blipFill>
        <p:spPr>
          <a:xfrm>
            <a:off x="10058400" y="-8724900"/>
            <a:ext cx="18621375" cy="1327908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81000" y="114300"/>
            <a:ext cx="11515725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399" dirty="0">
                <a:solidFill>
                  <a:srgbClr val="FFFFFF"/>
                </a:solidFill>
                <a:latin typeface="Jura Bold Bold"/>
              </a:rPr>
              <a:t>Основные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этапы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</a:t>
            </a:r>
            <a:r>
              <a:rPr lang="en-US" sz="6399" dirty="0" err="1">
                <a:solidFill>
                  <a:srgbClr val="FFFFFF"/>
                </a:solidFill>
                <a:latin typeface="Jura Bold Bold"/>
              </a:rPr>
              <a:t>разработки</a:t>
            </a:r>
            <a:r>
              <a:rPr lang="en-US" sz="6399" dirty="0">
                <a:solidFill>
                  <a:srgbClr val="FFFFFF"/>
                </a:solidFill>
                <a:latin typeface="Jura Bold Bold"/>
              </a:rPr>
              <a:t>  Data Lake</a:t>
            </a:r>
          </a:p>
        </p:txBody>
      </p:sp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CBB4A04A-96C4-1448-B025-CE20944FF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280398"/>
              </p:ext>
            </p:extLst>
          </p:nvPr>
        </p:nvGraphicFramePr>
        <p:xfrm>
          <a:off x="2376791" y="2400300"/>
          <a:ext cx="12496800" cy="7372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B7DA929-9F28-5044-98B1-1FD2C1EE4A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18" r="4544"/>
          <a:stretch>
            <a:fillRect/>
          </a:stretch>
        </p:blipFill>
        <p:spPr>
          <a:xfrm>
            <a:off x="14325600" y="-3278352"/>
            <a:ext cx="16305327" cy="168437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400" y="367382"/>
            <a:ext cx="9759274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3"/>
              </a:lnSpc>
            </a:pPr>
            <a:r>
              <a:rPr lang="ru-RU" sz="5436" dirty="0">
                <a:solidFill>
                  <a:srgbClr val="FFFFFF"/>
                </a:solidFill>
                <a:latin typeface="Jura Bold Bold"/>
              </a:rPr>
              <a:t>Взаимодействие команд разработки</a:t>
            </a:r>
            <a:endParaRPr lang="en-US" sz="5436" dirty="0">
              <a:solidFill>
                <a:srgbClr val="FFFFFF"/>
              </a:solidFill>
              <a:latin typeface="Jura Bold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70675-76A5-B547-9C76-5D3FF05D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D4C85B-183D-0844-A2DA-489E96B26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51" y="2533650"/>
            <a:ext cx="23114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18" r="4544"/>
          <a:stretch>
            <a:fillRect/>
          </a:stretch>
        </p:blipFill>
        <p:spPr>
          <a:xfrm>
            <a:off x="14325600" y="-3278352"/>
            <a:ext cx="16305327" cy="168437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400" y="367382"/>
            <a:ext cx="9759274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3"/>
              </a:lnSpc>
            </a:pPr>
            <a:r>
              <a:rPr lang="ru-RU" sz="5436" dirty="0">
                <a:solidFill>
                  <a:srgbClr val="FFFFFF"/>
                </a:solidFill>
                <a:latin typeface="Jura Bold Bold"/>
              </a:rPr>
              <a:t>Взаимодействие команд разработки</a:t>
            </a:r>
            <a:endParaRPr lang="en-US" sz="5436" dirty="0">
              <a:solidFill>
                <a:srgbClr val="FFFFFF"/>
              </a:solidFill>
              <a:latin typeface="Jura Bold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70675-76A5-B547-9C76-5D3FF05D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D4C85B-183D-0844-A2DA-489E96B26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51" y="2533650"/>
            <a:ext cx="2311400" cy="6540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2339B-4793-9844-A4F4-9A4C2D31F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437" y="2533650"/>
            <a:ext cx="4978400" cy="6426200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AAEF189-5CF4-6A49-86E2-E157175CBF66}"/>
              </a:ext>
            </a:extLst>
          </p:cNvPr>
          <p:cNvCxnSpPr>
            <a:cxnSpLocks/>
          </p:cNvCxnSpPr>
          <p:nvPr/>
        </p:nvCxnSpPr>
        <p:spPr>
          <a:xfrm>
            <a:off x="6625481" y="5448300"/>
            <a:ext cx="2057402" cy="1"/>
          </a:xfrm>
          <a:prstGeom prst="straightConnector1">
            <a:avLst/>
          </a:prstGeom>
          <a:ln w="3810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3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t="25268" r="1409" b="136"/>
          <a:stretch>
            <a:fillRect/>
          </a:stretch>
        </p:blipFill>
        <p:spPr>
          <a:xfrm>
            <a:off x="10058400" y="-8724900"/>
            <a:ext cx="18621375" cy="1327908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81000" y="114300"/>
            <a:ext cx="11515725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3"/>
              </a:lnSpc>
            </a:pPr>
            <a:r>
              <a:rPr lang="ru-RU" sz="6600" dirty="0">
                <a:solidFill>
                  <a:srgbClr val="FFFFFF"/>
                </a:solidFill>
                <a:latin typeface="Jura Bold Bold"/>
              </a:rPr>
              <a:t>Взаимодействие команд разработки</a:t>
            </a:r>
            <a:endParaRPr lang="en-US" sz="6600" dirty="0">
              <a:solidFill>
                <a:srgbClr val="FFFFFF"/>
              </a:solidFill>
              <a:latin typeface="Jura Bold Bold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B7DA929-9F28-5044-98B1-1FD2C1EE4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2962CA-0CB8-0A43-AD15-638DFC83EED2}"/>
              </a:ext>
            </a:extLst>
          </p:cNvPr>
          <p:cNvSpPr/>
          <p:nvPr/>
        </p:nvSpPr>
        <p:spPr>
          <a:xfrm>
            <a:off x="1297730" y="3665133"/>
            <a:ext cx="2438400" cy="75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Заказчики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DF6FC7-A84A-BE43-8AD6-68ABE943027D}"/>
              </a:ext>
            </a:extLst>
          </p:cNvPr>
          <p:cNvSpPr/>
          <p:nvPr/>
        </p:nvSpPr>
        <p:spPr>
          <a:xfrm>
            <a:off x="1297730" y="4789078"/>
            <a:ext cx="2438400" cy="75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RnD</a:t>
            </a:r>
            <a:r>
              <a:rPr lang="en-US" dirty="0"/>
              <a:t> </a:t>
            </a:r>
            <a:r>
              <a:rPr lang="ru-RU" dirty="0"/>
              <a:t>команда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BBFC0A-6A34-104B-B586-209CB3EA6D8C}"/>
              </a:ext>
            </a:extLst>
          </p:cNvPr>
          <p:cNvSpPr/>
          <p:nvPr/>
        </p:nvSpPr>
        <p:spPr>
          <a:xfrm>
            <a:off x="1326913" y="5891717"/>
            <a:ext cx="2438400" cy="75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DL  </a:t>
            </a:r>
            <a:r>
              <a:rPr lang="ru-RU" dirty="0"/>
              <a:t>команда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C3E28A-AED1-F045-8BF0-613E62938BFC}"/>
              </a:ext>
            </a:extLst>
          </p:cNvPr>
          <p:cNvSpPr/>
          <p:nvPr/>
        </p:nvSpPr>
        <p:spPr>
          <a:xfrm>
            <a:off x="4919662" y="4776261"/>
            <a:ext cx="2438400" cy="75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E4F3FA-8396-A340-9836-6AD502A2D5CD}"/>
              </a:ext>
            </a:extLst>
          </p:cNvPr>
          <p:cNvSpPr/>
          <p:nvPr/>
        </p:nvSpPr>
        <p:spPr>
          <a:xfrm>
            <a:off x="4947224" y="5743839"/>
            <a:ext cx="2438400" cy="75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ru-RU" dirty="0"/>
              <a:t>З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2D1DB8C-D9DB-294C-B96D-CF7318E26159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3736130" y="5154526"/>
            <a:ext cx="1183532" cy="1281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C6B00D9-AAC4-0144-8B47-438F868A1167}"/>
              </a:ext>
            </a:extLst>
          </p:cNvPr>
          <p:cNvCxnSpPr>
            <a:cxnSpLocks/>
          </p:cNvCxnSpPr>
          <p:nvPr/>
        </p:nvCxnSpPr>
        <p:spPr>
          <a:xfrm flipV="1">
            <a:off x="3776662" y="6243031"/>
            <a:ext cx="1183532" cy="1281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D0DE728-BBB8-6045-8C3A-6EF92D462126}"/>
              </a:ext>
            </a:extLst>
          </p:cNvPr>
          <p:cNvSpPr/>
          <p:nvPr/>
        </p:nvSpPr>
        <p:spPr>
          <a:xfrm>
            <a:off x="8387573" y="5743838"/>
            <a:ext cx="2394625" cy="75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ru-RU" dirty="0"/>
              <a:t> </a:t>
            </a:r>
            <a:r>
              <a:rPr lang="ru-RU" dirty="0" err="1"/>
              <a:t>мес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02EDACA-1240-4249-ACCD-2F4C4A2DE821}"/>
              </a:ext>
            </a:extLst>
          </p:cNvPr>
          <p:cNvSpPr/>
          <p:nvPr/>
        </p:nvSpPr>
        <p:spPr>
          <a:xfrm>
            <a:off x="8343798" y="4776260"/>
            <a:ext cx="2438400" cy="75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r>
              <a:rPr lang="ru-RU" dirty="0"/>
              <a:t> спринтов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1320A52-C76A-AA4F-A976-055EE12E504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358062" y="5154526"/>
            <a:ext cx="985736" cy="1281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3A1CF75-A5E4-6E46-A675-34D5CD4DFC4F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 flipV="1">
            <a:off x="7385624" y="6122103"/>
            <a:ext cx="1001949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>
            <a:extLst>
              <a:ext uri="{FF2B5EF4-FFF2-40B4-BE49-F238E27FC236}">
                <a16:creationId xmlns:a16="http://schemas.microsoft.com/office/drawing/2014/main" id="{174A1733-3323-1F47-B5B1-60D594222418}"/>
              </a:ext>
            </a:extLst>
          </p:cNvPr>
          <p:cNvCxnSpPr>
            <a:cxnSpLocks/>
            <a:stCxn id="2" idx="1"/>
            <a:endCxn id="7" idx="1"/>
          </p:cNvCxnSpPr>
          <p:nvPr/>
        </p:nvCxnSpPr>
        <p:spPr>
          <a:xfrm rot="10800000" flipV="1">
            <a:off x="1297730" y="4043397"/>
            <a:ext cx="12700" cy="1123945"/>
          </a:xfrm>
          <a:prstGeom prst="bentConnector3">
            <a:avLst>
              <a:gd name="adj1" fmla="val 180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38905E84-3068-8346-A629-9CCEE1C0B6D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516930" y="5545607"/>
            <a:ext cx="0" cy="3674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77AFBB6-4F67-804E-BBB1-139B42032C0C}"/>
              </a:ext>
            </a:extLst>
          </p:cNvPr>
          <p:cNvSpPr/>
          <p:nvPr/>
        </p:nvSpPr>
        <p:spPr>
          <a:xfrm>
            <a:off x="11767934" y="4782669"/>
            <a:ext cx="2438400" cy="75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MVP</a:t>
            </a:r>
            <a:r>
              <a:rPr lang="ru-RU" dirty="0"/>
              <a:t> </a:t>
            </a:r>
            <a:r>
              <a:rPr lang="en-US" dirty="0"/>
              <a:t>DM</a:t>
            </a:r>
            <a:endParaRPr lang="ru-RU" dirty="0"/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40CF7D15-C6BA-AC4B-9FAC-E0E61448FC67}"/>
              </a:ext>
            </a:extLst>
          </p:cNvPr>
          <p:cNvCxnSpPr>
            <a:cxnSpLocks/>
          </p:cNvCxnSpPr>
          <p:nvPr/>
        </p:nvCxnSpPr>
        <p:spPr>
          <a:xfrm>
            <a:off x="10782198" y="5167342"/>
            <a:ext cx="985736" cy="1281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53BE635-C833-E44B-A816-F1A9C749DF32}"/>
              </a:ext>
            </a:extLst>
          </p:cNvPr>
          <p:cNvSpPr/>
          <p:nvPr/>
        </p:nvSpPr>
        <p:spPr>
          <a:xfrm>
            <a:off x="11767934" y="5799669"/>
            <a:ext cx="2438400" cy="75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  <a:endParaRPr lang="ru-RU" dirty="0"/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1EACB62-BB77-984B-9AE0-E27014EF7884}"/>
              </a:ext>
            </a:extLst>
          </p:cNvPr>
          <p:cNvCxnSpPr>
            <a:cxnSpLocks/>
          </p:cNvCxnSpPr>
          <p:nvPr/>
        </p:nvCxnSpPr>
        <p:spPr>
          <a:xfrm>
            <a:off x="10825973" y="6117562"/>
            <a:ext cx="985736" cy="1281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>
            <a:extLst>
              <a:ext uri="{FF2B5EF4-FFF2-40B4-BE49-F238E27FC236}">
                <a16:creationId xmlns:a16="http://schemas.microsoft.com/office/drawing/2014/main" id="{08D41B24-4BFB-3949-B271-F320CBBDFDCC}"/>
              </a:ext>
            </a:extLst>
          </p:cNvPr>
          <p:cNvCxnSpPr>
            <a:cxnSpLocks/>
            <a:stCxn id="46" idx="3"/>
            <a:endCxn id="48" idx="3"/>
          </p:cNvCxnSpPr>
          <p:nvPr/>
        </p:nvCxnSpPr>
        <p:spPr>
          <a:xfrm>
            <a:off x="14206334" y="5160934"/>
            <a:ext cx="12700" cy="1017000"/>
          </a:xfrm>
          <a:prstGeom prst="bentConnector3">
            <a:avLst>
              <a:gd name="adj1" fmla="val 4863827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Знак запрета">
            <a:extLst>
              <a:ext uri="{FF2B5EF4-FFF2-40B4-BE49-F238E27FC236}">
                <a16:creationId xmlns:a16="http://schemas.microsoft.com/office/drawing/2014/main" id="{416F3DED-80C5-A94F-9D7C-B34DEBC81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8992" y="51545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3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617"/>
          <a:stretch>
            <a:fillRect/>
          </a:stretch>
        </p:blipFill>
        <p:spPr>
          <a:xfrm rot="5400000">
            <a:off x="-2255317" y="4196788"/>
            <a:ext cx="5537767" cy="50305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3566" y="363449"/>
            <a:ext cx="5151925" cy="1936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8"/>
              </a:lnSpc>
            </a:pPr>
            <a:r>
              <a:rPr lang="en-US" sz="4215" dirty="0">
                <a:solidFill>
                  <a:srgbClr val="000000"/>
                </a:solidFill>
                <a:latin typeface="Jura Bold Bold"/>
              </a:rPr>
              <a:t>Архитектура </a:t>
            </a:r>
            <a:r>
              <a:rPr lang="en-US" sz="4215" dirty="0" err="1">
                <a:solidFill>
                  <a:srgbClr val="000000"/>
                </a:solidFill>
                <a:latin typeface="Jura Bold Bold"/>
              </a:rPr>
              <a:t>корпоративного</a:t>
            </a:r>
            <a:r>
              <a:rPr lang="en-US" sz="4215" dirty="0">
                <a:solidFill>
                  <a:srgbClr val="000000"/>
                </a:solidFill>
                <a:latin typeface="Jura Bold Bold"/>
              </a:rPr>
              <a:t> </a:t>
            </a:r>
            <a:r>
              <a:rPr lang="en-US" sz="4215" dirty="0" err="1">
                <a:solidFill>
                  <a:srgbClr val="000000"/>
                </a:solidFill>
                <a:latin typeface="Jura Bold Bold"/>
              </a:rPr>
              <a:t>хранилища</a:t>
            </a:r>
            <a:endParaRPr lang="en-US" sz="4215" dirty="0">
              <a:solidFill>
                <a:srgbClr val="000000"/>
              </a:solidFill>
              <a:latin typeface="Jura Bold 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2DA813-078F-ED4B-888E-94F36EA88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DC77420-3BAB-864E-9985-D6B05146C066}"/>
              </a:ext>
            </a:extLst>
          </p:cNvPr>
          <p:cNvGrpSpPr/>
          <p:nvPr/>
        </p:nvGrpSpPr>
        <p:grpSpPr>
          <a:xfrm>
            <a:off x="3071694" y="2300308"/>
            <a:ext cx="11353800" cy="7376015"/>
            <a:chOff x="1026613" y="718511"/>
            <a:chExt cx="6915730" cy="4223266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BE3E68C3-EDB4-8646-A400-AB83A0CBFE19}"/>
                </a:ext>
              </a:extLst>
            </p:cNvPr>
            <p:cNvSpPr/>
            <p:nvPr/>
          </p:nvSpPr>
          <p:spPr>
            <a:xfrm>
              <a:off x="2664265" y="814040"/>
              <a:ext cx="1206663" cy="36042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>
              <a:extLst>
                <a:ext uri="{FF2B5EF4-FFF2-40B4-BE49-F238E27FC236}">
                  <a16:creationId xmlns:a16="http://schemas.microsoft.com/office/drawing/2014/main" id="{94B542BD-DDED-884F-96BE-00786CD39676}"/>
                </a:ext>
              </a:extLst>
            </p:cNvPr>
            <p:cNvSpPr/>
            <p:nvPr/>
          </p:nvSpPr>
          <p:spPr>
            <a:xfrm>
              <a:off x="2829715" y="951329"/>
              <a:ext cx="903831" cy="182212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магнитный диск 5">
              <a:extLst>
                <a:ext uri="{FF2B5EF4-FFF2-40B4-BE49-F238E27FC236}">
                  <a16:creationId xmlns:a16="http://schemas.microsoft.com/office/drawing/2014/main" id="{7CA9B25F-32CD-894E-BBDE-1F1598ED3A22}"/>
                </a:ext>
              </a:extLst>
            </p:cNvPr>
            <p:cNvSpPr/>
            <p:nvPr/>
          </p:nvSpPr>
          <p:spPr>
            <a:xfrm>
              <a:off x="2954791" y="1053129"/>
              <a:ext cx="670922" cy="607376"/>
            </a:xfrm>
            <a:prstGeom prst="flowChartMagneticDisk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Billing</a:t>
              </a:r>
            </a:p>
          </p:txBody>
        </p:sp>
        <p:sp>
          <p:nvSpPr>
            <p:cNvPr id="40" name="Скругленный прямоугольник 39">
              <a:extLst>
                <a:ext uri="{FF2B5EF4-FFF2-40B4-BE49-F238E27FC236}">
                  <a16:creationId xmlns:a16="http://schemas.microsoft.com/office/drawing/2014/main" id="{B667E3C4-B268-CB43-B91E-7BD41B3AF77C}"/>
                </a:ext>
              </a:extLst>
            </p:cNvPr>
            <p:cNvSpPr/>
            <p:nvPr/>
          </p:nvSpPr>
          <p:spPr>
            <a:xfrm>
              <a:off x="4142656" y="910042"/>
              <a:ext cx="1135546" cy="163243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магнитный диск 7">
              <a:extLst>
                <a:ext uri="{FF2B5EF4-FFF2-40B4-BE49-F238E27FC236}">
                  <a16:creationId xmlns:a16="http://schemas.microsoft.com/office/drawing/2014/main" id="{62186D87-8E11-8D48-898A-6B3F3AF7116D}"/>
                </a:ext>
              </a:extLst>
            </p:cNvPr>
            <p:cNvSpPr/>
            <p:nvPr/>
          </p:nvSpPr>
          <p:spPr>
            <a:xfrm>
              <a:off x="2954791" y="1984547"/>
              <a:ext cx="670922" cy="607376"/>
            </a:xfrm>
            <a:prstGeom prst="flowChartMagneticDisk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CRM</a:t>
              </a:r>
              <a:endParaRPr lang="ru-RU" sz="1400" dirty="0"/>
            </a:p>
          </p:txBody>
        </p:sp>
        <p:sp>
          <p:nvSpPr>
            <p:cNvPr id="42" name="Блок-схема: магнитный диск 8">
              <a:extLst>
                <a:ext uri="{FF2B5EF4-FFF2-40B4-BE49-F238E27FC236}">
                  <a16:creationId xmlns:a16="http://schemas.microsoft.com/office/drawing/2014/main" id="{8EE588DE-41E8-634E-8696-FC68D146569F}"/>
                </a:ext>
              </a:extLst>
            </p:cNvPr>
            <p:cNvSpPr/>
            <p:nvPr/>
          </p:nvSpPr>
          <p:spPr>
            <a:xfrm>
              <a:off x="2983227" y="2911169"/>
              <a:ext cx="547305" cy="607376"/>
            </a:xfrm>
            <a:prstGeom prst="flowChartMagneticDisk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IOT</a:t>
              </a:r>
              <a:endParaRPr lang="ru-RU" sz="1400" dirty="0"/>
            </a:p>
          </p:txBody>
        </p:sp>
        <p:sp>
          <p:nvSpPr>
            <p:cNvPr id="43" name="Блок-схема: магнитный диск 9">
              <a:extLst>
                <a:ext uri="{FF2B5EF4-FFF2-40B4-BE49-F238E27FC236}">
                  <a16:creationId xmlns:a16="http://schemas.microsoft.com/office/drawing/2014/main" id="{2FC73461-D7A7-0045-89D9-D3FF9C739018}"/>
                </a:ext>
              </a:extLst>
            </p:cNvPr>
            <p:cNvSpPr/>
            <p:nvPr/>
          </p:nvSpPr>
          <p:spPr>
            <a:xfrm>
              <a:off x="4257097" y="1379479"/>
              <a:ext cx="895490" cy="723221"/>
            </a:xfrm>
            <a:prstGeom prst="flowChartMagneticDisk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SAS</a:t>
              </a:r>
            </a:p>
            <a:p>
              <a:pPr algn="ctr"/>
              <a:r>
                <a:rPr lang="en-US" dirty="0"/>
                <a:t>DWH</a:t>
              </a:r>
              <a:endParaRPr lang="ru-RU" dirty="0"/>
            </a:p>
          </p:txBody>
        </p:sp>
        <p:sp>
          <p:nvSpPr>
            <p:cNvPr id="44" name="Стрелка вправо 43">
              <a:extLst>
                <a:ext uri="{FF2B5EF4-FFF2-40B4-BE49-F238E27FC236}">
                  <a16:creationId xmlns:a16="http://schemas.microsoft.com/office/drawing/2014/main" id="{7EF58F44-DAED-644E-9070-7A13981DF15F}"/>
                </a:ext>
              </a:extLst>
            </p:cNvPr>
            <p:cNvSpPr/>
            <p:nvPr/>
          </p:nvSpPr>
          <p:spPr>
            <a:xfrm>
              <a:off x="3666207" y="1601803"/>
              <a:ext cx="560812" cy="360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DD80BFC9-A994-E044-8B28-C35651CB57DD}"/>
                </a:ext>
              </a:extLst>
            </p:cNvPr>
            <p:cNvSpPr/>
            <p:nvPr/>
          </p:nvSpPr>
          <p:spPr>
            <a:xfrm>
              <a:off x="5415585" y="1798753"/>
              <a:ext cx="1167836" cy="179039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магнитный диск 12">
              <a:extLst>
                <a:ext uri="{FF2B5EF4-FFF2-40B4-BE49-F238E27FC236}">
                  <a16:creationId xmlns:a16="http://schemas.microsoft.com/office/drawing/2014/main" id="{72E7659C-6639-4641-9CAD-D9B6EFE94D8D}"/>
                </a:ext>
              </a:extLst>
            </p:cNvPr>
            <p:cNvSpPr/>
            <p:nvPr/>
          </p:nvSpPr>
          <p:spPr>
            <a:xfrm>
              <a:off x="5549930" y="2353552"/>
              <a:ext cx="921743" cy="726376"/>
            </a:xfrm>
            <a:prstGeom prst="flowChartMagneticDisk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Teradata</a:t>
              </a:r>
            </a:p>
            <a:p>
              <a:pPr algn="ctr"/>
              <a:r>
                <a:rPr lang="en-US" dirty="0"/>
                <a:t>DWH</a:t>
              </a:r>
              <a:endParaRPr lang="ru-RU" dirty="0"/>
            </a:p>
          </p:txBody>
        </p:sp>
        <p:sp>
          <p:nvSpPr>
            <p:cNvPr id="47" name="Стрелка вправо 46">
              <a:extLst>
                <a:ext uri="{FF2B5EF4-FFF2-40B4-BE49-F238E27FC236}">
                  <a16:creationId xmlns:a16="http://schemas.microsoft.com/office/drawing/2014/main" id="{8F8A868C-8172-2949-83D2-5D08E47FA382}"/>
                </a:ext>
              </a:extLst>
            </p:cNvPr>
            <p:cNvSpPr/>
            <p:nvPr/>
          </p:nvSpPr>
          <p:spPr>
            <a:xfrm>
              <a:off x="5189557" y="1943260"/>
              <a:ext cx="489725" cy="360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право 47">
              <a:extLst>
                <a:ext uri="{FF2B5EF4-FFF2-40B4-BE49-F238E27FC236}">
                  <a16:creationId xmlns:a16="http://schemas.microsoft.com/office/drawing/2014/main" id="{379136D2-BBB6-8A4B-AC78-28C7FB570484}"/>
                </a:ext>
              </a:extLst>
            </p:cNvPr>
            <p:cNvSpPr/>
            <p:nvPr/>
          </p:nvSpPr>
          <p:spPr>
            <a:xfrm>
              <a:off x="3717880" y="3124868"/>
              <a:ext cx="1961402" cy="360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Блок-схема: магнитный диск 16">
              <a:extLst>
                <a:ext uri="{FF2B5EF4-FFF2-40B4-BE49-F238E27FC236}">
                  <a16:creationId xmlns:a16="http://schemas.microsoft.com/office/drawing/2014/main" id="{CE82DA65-D233-2241-8C83-396C647EEE58}"/>
                </a:ext>
              </a:extLst>
            </p:cNvPr>
            <p:cNvSpPr/>
            <p:nvPr/>
          </p:nvSpPr>
          <p:spPr>
            <a:xfrm>
              <a:off x="2983227" y="3684053"/>
              <a:ext cx="547305" cy="607376"/>
            </a:xfrm>
            <a:prstGeom prst="flowChartMagneticDisk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App</a:t>
              </a:r>
              <a:endParaRPr lang="ru-RU" sz="1400" dirty="0"/>
            </a:p>
          </p:txBody>
        </p:sp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id="{223EDCA5-F042-4846-BE01-CA3D161F8366}"/>
                </a:ext>
              </a:extLst>
            </p:cNvPr>
            <p:cNvSpPr/>
            <p:nvPr/>
          </p:nvSpPr>
          <p:spPr>
            <a:xfrm>
              <a:off x="6770768" y="814040"/>
              <a:ext cx="1171575" cy="36042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трелка вправо 50">
              <a:extLst>
                <a:ext uri="{FF2B5EF4-FFF2-40B4-BE49-F238E27FC236}">
                  <a16:creationId xmlns:a16="http://schemas.microsoft.com/office/drawing/2014/main" id="{86EE9CED-868A-BD4E-843A-4343335D6C7A}"/>
                </a:ext>
              </a:extLst>
            </p:cNvPr>
            <p:cNvSpPr/>
            <p:nvPr/>
          </p:nvSpPr>
          <p:spPr>
            <a:xfrm>
              <a:off x="5209270" y="1218593"/>
              <a:ext cx="1815557" cy="360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право 51">
              <a:extLst>
                <a:ext uri="{FF2B5EF4-FFF2-40B4-BE49-F238E27FC236}">
                  <a16:creationId xmlns:a16="http://schemas.microsoft.com/office/drawing/2014/main" id="{91BF201A-DB75-364B-B350-15A39C7762F0}"/>
                </a:ext>
              </a:extLst>
            </p:cNvPr>
            <p:cNvSpPr/>
            <p:nvPr/>
          </p:nvSpPr>
          <p:spPr>
            <a:xfrm>
              <a:off x="3717879" y="3815301"/>
              <a:ext cx="3306949" cy="360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01B34367-96A2-F041-AA9B-573E02961703}"/>
                </a:ext>
              </a:extLst>
            </p:cNvPr>
            <p:cNvGrpSpPr/>
            <p:nvPr/>
          </p:nvGrpSpPr>
          <p:grpSpPr>
            <a:xfrm>
              <a:off x="1026613" y="718511"/>
              <a:ext cx="1291059" cy="4223266"/>
              <a:chOff x="1026613" y="718511"/>
              <a:chExt cx="1291059" cy="4223266"/>
            </a:xfrm>
          </p:grpSpPr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E74CE654-AEE2-6943-AA71-7A37D6B56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613" y="3698498"/>
                <a:ext cx="1291059" cy="1243279"/>
              </a:xfrm>
              <a:prstGeom prst="rect">
                <a:avLst/>
              </a:prstGeom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D7B26E06-2A3B-9F40-A6BB-D058AD207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1141905" y="2850484"/>
                <a:ext cx="1158672" cy="906689"/>
              </a:xfrm>
              <a:prstGeom prst="rect">
                <a:avLst/>
              </a:prstGeom>
            </p:spPr>
          </p:pic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A8C84CC6-794A-5A4D-BA87-6352AE987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9576" y="718511"/>
                <a:ext cx="983171" cy="1189593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AB08A8A0-D726-1F43-91C6-470BBAAF8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2366" y="1788069"/>
                <a:ext cx="1117351" cy="1167129"/>
              </a:xfrm>
              <a:prstGeom prst="rect">
                <a:avLst/>
              </a:prstGeom>
            </p:spPr>
          </p:pic>
        </p:grpSp>
        <p:sp>
          <p:nvSpPr>
            <p:cNvPr id="54" name="Стрелка вправо 53">
              <a:extLst>
                <a:ext uri="{FF2B5EF4-FFF2-40B4-BE49-F238E27FC236}">
                  <a16:creationId xmlns:a16="http://schemas.microsoft.com/office/drawing/2014/main" id="{48B222BB-86ED-B146-BD5C-94F87ADD3B98}"/>
                </a:ext>
              </a:extLst>
            </p:cNvPr>
            <p:cNvSpPr/>
            <p:nvPr/>
          </p:nvSpPr>
          <p:spPr>
            <a:xfrm>
              <a:off x="2135392" y="1190972"/>
              <a:ext cx="778906" cy="360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право 54">
              <a:extLst>
                <a:ext uri="{FF2B5EF4-FFF2-40B4-BE49-F238E27FC236}">
                  <a16:creationId xmlns:a16="http://schemas.microsoft.com/office/drawing/2014/main" id="{C19A4F31-7D8A-A143-A17F-78E41D9031E8}"/>
                </a:ext>
              </a:extLst>
            </p:cNvPr>
            <p:cNvSpPr/>
            <p:nvPr/>
          </p:nvSpPr>
          <p:spPr>
            <a:xfrm>
              <a:off x="2151547" y="2102700"/>
              <a:ext cx="761702" cy="360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трелка вправо 55">
              <a:extLst>
                <a:ext uri="{FF2B5EF4-FFF2-40B4-BE49-F238E27FC236}">
                  <a16:creationId xmlns:a16="http://schemas.microsoft.com/office/drawing/2014/main" id="{6393E9D8-3DEE-5246-B52D-68092D70B790}"/>
                </a:ext>
              </a:extLst>
            </p:cNvPr>
            <p:cNvSpPr/>
            <p:nvPr/>
          </p:nvSpPr>
          <p:spPr>
            <a:xfrm>
              <a:off x="2135375" y="3058048"/>
              <a:ext cx="751621" cy="360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трелка вправо 56">
              <a:extLst>
                <a:ext uri="{FF2B5EF4-FFF2-40B4-BE49-F238E27FC236}">
                  <a16:creationId xmlns:a16="http://schemas.microsoft.com/office/drawing/2014/main" id="{62DBDB87-70FF-BB43-AA90-77EFD26F2BA9}"/>
                </a:ext>
              </a:extLst>
            </p:cNvPr>
            <p:cNvSpPr/>
            <p:nvPr/>
          </p:nvSpPr>
          <p:spPr>
            <a:xfrm>
              <a:off x="2132818" y="3851136"/>
              <a:ext cx="756736" cy="360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трелка вправо 57">
              <a:extLst>
                <a:ext uri="{FF2B5EF4-FFF2-40B4-BE49-F238E27FC236}">
                  <a16:creationId xmlns:a16="http://schemas.microsoft.com/office/drawing/2014/main" id="{6C52DFC3-ED73-6848-96F1-3D479A887423}"/>
                </a:ext>
              </a:extLst>
            </p:cNvPr>
            <p:cNvSpPr/>
            <p:nvPr/>
          </p:nvSpPr>
          <p:spPr>
            <a:xfrm>
              <a:off x="6525552" y="2520967"/>
              <a:ext cx="499275" cy="360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FBA9959-41A1-3B41-AA49-29A48F087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05560" y="1502781"/>
              <a:ext cx="830679" cy="8021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8D9DD4-B7ED-F04F-9494-193642408A73}"/>
                </a:ext>
              </a:extLst>
            </p:cNvPr>
            <p:cNvSpPr txBox="1"/>
            <p:nvPr/>
          </p:nvSpPr>
          <p:spPr>
            <a:xfrm>
              <a:off x="7148076" y="1035853"/>
              <a:ext cx="40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</a:t>
              </a:r>
              <a:endParaRPr lang="ru-RU" dirty="0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B9FF377-A9C6-DC44-B176-36673F652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86526" y="2932393"/>
              <a:ext cx="741961" cy="7902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9800" y="1181100"/>
            <a:ext cx="8279081" cy="2350000"/>
            <a:chOff x="-528819" y="816610"/>
            <a:chExt cx="11038775" cy="3133334"/>
          </a:xfrm>
        </p:grpSpPr>
        <p:sp>
          <p:nvSpPr>
            <p:cNvPr id="3" name="TextBox 3"/>
            <p:cNvSpPr txBox="1"/>
            <p:nvPr/>
          </p:nvSpPr>
          <p:spPr>
            <a:xfrm>
              <a:off x="0" y="816610"/>
              <a:ext cx="10509956" cy="933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30"/>
                </a:lnSpc>
              </a:pPr>
              <a:endParaRPr lang="en-US" sz="4524" dirty="0">
                <a:solidFill>
                  <a:srgbClr val="FFFFFF"/>
                </a:solidFill>
                <a:latin typeface="Jura Bold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528819" y="3231336"/>
              <a:ext cx="11038775" cy="7186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250" u="none" dirty="0">
                  <a:solidFill>
                    <a:srgbClr val="FFFFFF"/>
                  </a:solidFill>
                  <a:latin typeface="Jura Bold Bold"/>
                </a:rPr>
                <a:t>Ключевые темы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5750" t="79239" r="12632" b="1899"/>
          <a:stretch>
            <a:fillRect/>
          </a:stretch>
        </p:blipFill>
        <p:spPr>
          <a:xfrm>
            <a:off x="-228600" y="-275658"/>
            <a:ext cx="16686973" cy="48142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10934" y="3028230"/>
            <a:ext cx="8576541" cy="435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4849" lvl="1" indent="-372424">
              <a:lnSpc>
                <a:spcPts val="6899"/>
              </a:lnSpc>
              <a:buFont typeface="Arial"/>
              <a:buChar char="•"/>
            </a:pPr>
            <a:r>
              <a:rPr lang="en-US" sz="3449" dirty="0">
                <a:solidFill>
                  <a:srgbClr val="FFFFFF"/>
                </a:solidFill>
                <a:latin typeface="Evolventa"/>
              </a:rPr>
              <a:t>Задачи Data Lake</a:t>
            </a:r>
          </a:p>
          <a:p>
            <a:pPr marL="744849" lvl="1" indent="-372424">
              <a:lnSpc>
                <a:spcPts val="6899"/>
              </a:lnSpc>
              <a:buFont typeface="Arial"/>
              <a:buChar char="•"/>
            </a:pPr>
            <a:r>
              <a:rPr lang="en-US" sz="3449" dirty="0">
                <a:solidFill>
                  <a:srgbClr val="FFFFFF"/>
                </a:solidFill>
                <a:latin typeface="Evolventa"/>
              </a:rPr>
              <a:t>Архитектура Data Lake</a:t>
            </a:r>
          </a:p>
          <a:p>
            <a:pPr marL="744849" lvl="1" indent="-372424">
              <a:lnSpc>
                <a:spcPts val="6899"/>
              </a:lnSpc>
              <a:buFont typeface="Arial"/>
              <a:buChar char="•"/>
            </a:pPr>
            <a:r>
              <a:rPr lang="en-US" sz="3449" dirty="0">
                <a:solidFill>
                  <a:srgbClr val="FFFFFF"/>
                </a:solidFill>
                <a:latin typeface="Evolventa"/>
              </a:rPr>
              <a:t>Проблемы развития архитектуры</a:t>
            </a:r>
          </a:p>
          <a:p>
            <a:pPr marL="744849" lvl="1" indent="-372424">
              <a:lnSpc>
                <a:spcPts val="6899"/>
              </a:lnSpc>
              <a:buFont typeface="Arial"/>
              <a:buChar char="•"/>
            </a:pPr>
            <a:r>
              <a:rPr lang="en-US" sz="3449" dirty="0">
                <a:solidFill>
                  <a:srgbClr val="FFFFFF"/>
                </a:solidFill>
                <a:latin typeface="Evolventa"/>
              </a:rPr>
              <a:t>Наши процессы</a:t>
            </a:r>
          </a:p>
          <a:p>
            <a:pPr marL="744849" lvl="1" indent="-372424">
              <a:lnSpc>
                <a:spcPts val="6899"/>
              </a:lnSpc>
              <a:buFont typeface="Arial"/>
              <a:buChar char="•"/>
            </a:pPr>
            <a:r>
              <a:rPr lang="en-US" sz="3449" dirty="0">
                <a:solidFill>
                  <a:srgbClr val="FFFFFF"/>
                </a:solidFill>
                <a:latin typeface="Evolventa"/>
              </a:rPr>
              <a:t>Перспективы развития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4303DF-4FA4-4144-B4C5-0B59D8874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617"/>
          <a:stretch>
            <a:fillRect/>
          </a:stretch>
        </p:blipFill>
        <p:spPr>
          <a:xfrm rot="5400000">
            <a:off x="-2255317" y="4196788"/>
            <a:ext cx="5537767" cy="50305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3566" y="363449"/>
            <a:ext cx="5151925" cy="128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8"/>
              </a:lnSpc>
            </a:pPr>
            <a:r>
              <a:rPr lang="en-US" sz="4215" dirty="0">
                <a:solidFill>
                  <a:srgbClr val="000000"/>
                </a:solidFill>
                <a:latin typeface="Jura Bold Bold"/>
              </a:rPr>
              <a:t>Архитектура </a:t>
            </a:r>
          </a:p>
          <a:p>
            <a:pPr>
              <a:lnSpc>
                <a:spcPts val="5058"/>
              </a:lnSpc>
            </a:pPr>
            <a:r>
              <a:rPr lang="en-US" sz="4215" dirty="0">
                <a:solidFill>
                  <a:srgbClr val="000000"/>
                </a:solidFill>
                <a:latin typeface="Jura Bold Bold"/>
              </a:rPr>
              <a:t>Data Lake MTC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BA4C803C-BF19-664A-9782-9D26F881771D}"/>
              </a:ext>
            </a:extLst>
          </p:cNvPr>
          <p:cNvGrpSpPr/>
          <p:nvPr/>
        </p:nvGrpSpPr>
        <p:grpSpPr>
          <a:xfrm>
            <a:off x="3276600" y="2171700"/>
            <a:ext cx="11277600" cy="7057444"/>
            <a:chOff x="1026613" y="718511"/>
            <a:chExt cx="7024392" cy="4223266"/>
          </a:xfrm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F1079037-423C-3447-AC06-E3D8C002E7AB}"/>
                </a:ext>
              </a:extLst>
            </p:cNvPr>
            <p:cNvSpPr/>
            <p:nvPr/>
          </p:nvSpPr>
          <p:spPr>
            <a:xfrm>
              <a:off x="6729412" y="850067"/>
              <a:ext cx="1321593" cy="35681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4F72D52F-6FBA-964A-8027-72BA5BA7C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2435" y="2572929"/>
              <a:ext cx="847425" cy="760966"/>
            </a:xfrm>
            <a:prstGeom prst="rect">
              <a:avLst/>
            </a:prstGeom>
          </p:spPr>
        </p:pic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CCE26041-7FC9-9C42-BD45-CAD09C3B52A0}"/>
                </a:ext>
              </a:extLst>
            </p:cNvPr>
            <p:cNvSpPr/>
            <p:nvPr/>
          </p:nvSpPr>
          <p:spPr>
            <a:xfrm>
              <a:off x="4645641" y="830900"/>
              <a:ext cx="1426945" cy="3587343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магнитный диск 12">
              <a:extLst>
                <a:ext uri="{FF2B5EF4-FFF2-40B4-BE49-F238E27FC236}">
                  <a16:creationId xmlns:a16="http://schemas.microsoft.com/office/drawing/2014/main" id="{96D8573D-E44C-4D42-9B79-F7EB001DD650}"/>
                </a:ext>
              </a:extLst>
            </p:cNvPr>
            <p:cNvSpPr/>
            <p:nvPr/>
          </p:nvSpPr>
          <p:spPr>
            <a:xfrm>
              <a:off x="4859172" y="1201943"/>
              <a:ext cx="1040853" cy="1134382"/>
            </a:xfrm>
            <a:prstGeom prst="flowChartMagneticDisk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Lake</a:t>
              </a:r>
            </a:p>
            <a:p>
              <a:pPr algn="ctr"/>
              <a:r>
                <a:rPr lang="en-US" dirty="0"/>
                <a:t>Hadoop</a:t>
              </a:r>
              <a:endParaRPr lang="ru-RU" dirty="0"/>
            </a:p>
          </p:txBody>
        </p:sp>
        <p:sp>
          <p:nvSpPr>
            <p:cNvPr id="34" name="Стрелка вправо 33">
              <a:extLst>
                <a:ext uri="{FF2B5EF4-FFF2-40B4-BE49-F238E27FC236}">
                  <a16:creationId xmlns:a16="http://schemas.microsoft.com/office/drawing/2014/main" id="{B363807A-2255-2C40-AE89-9BD522A30B59}"/>
                </a:ext>
              </a:extLst>
            </p:cNvPr>
            <p:cNvSpPr/>
            <p:nvPr/>
          </p:nvSpPr>
          <p:spPr>
            <a:xfrm>
              <a:off x="6022181" y="2340290"/>
              <a:ext cx="980254" cy="360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1FD353A-7BAD-3348-8FAC-0B276564A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2435" y="1312671"/>
              <a:ext cx="830679" cy="80214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574024-5BB2-0345-85E3-D080911474CE}"/>
                </a:ext>
              </a:extLst>
            </p:cNvPr>
            <p:cNvSpPr txBox="1"/>
            <p:nvPr/>
          </p:nvSpPr>
          <p:spPr>
            <a:xfrm>
              <a:off x="7096779" y="220359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DS</a:t>
              </a:r>
              <a:endParaRPr lang="ru-RU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D0E537E-AD81-A841-B846-7CB37288D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779" y="3548423"/>
              <a:ext cx="741961" cy="790232"/>
            </a:xfrm>
            <a:prstGeom prst="rect">
              <a:avLst/>
            </a:prstGeom>
          </p:spPr>
        </p:pic>
        <p:sp>
          <p:nvSpPr>
            <p:cNvPr id="38" name="Блок-схема: магнитный диск 50">
              <a:extLst>
                <a:ext uri="{FF2B5EF4-FFF2-40B4-BE49-F238E27FC236}">
                  <a16:creationId xmlns:a16="http://schemas.microsoft.com/office/drawing/2014/main" id="{21FE1BA5-B54B-8344-BA19-8A7164AD0358}"/>
                </a:ext>
              </a:extLst>
            </p:cNvPr>
            <p:cNvSpPr/>
            <p:nvPr/>
          </p:nvSpPr>
          <p:spPr>
            <a:xfrm>
              <a:off x="4834856" y="2722042"/>
              <a:ext cx="1090762" cy="1134382"/>
            </a:xfrm>
            <a:prstGeom prst="flowChartMagneticDisk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Lake</a:t>
              </a:r>
            </a:p>
            <a:p>
              <a:pPr algn="ctr"/>
              <a:r>
                <a:rPr lang="en-US" dirty="0"/>
                <a:t>Teradata</a:t>
              </a:r>
            </a:p>
          </p:txBody>
        </p:sp>
        <p:sp>
          <p:nvSpPr>
            <p:cNvPr id="39" name="Двойная стрелка вверх/вниз 38">
              <a:extLst>
                <a:ext uri="{FF2B5EF4-FFF2-40B4-BE49-F238E27FC236}">
                  <a16:creationId xmlns:a16="http://schemas.microsoft.com/office/drawing/2014/main" id="{DD408A9A-A39D-934B-A22A-1B4AC922091C}"/>
                </a:ext>
              </a:extLst>
            </p:cNvPr>
            <p:cNvSpPr/>
            <p:nvPr/>
          </p:nvSpPr>
          <p:spPr>
            <a:xfrm>
              <a:off x="5203612" y="2298513"/>
              <a:ext cx="360000" cy="538809"/>
            </a:xfrm>
            <a:prstGeom prst="up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>
              <a:extLst>
                <a:ext uri="{FF2B5EF4-FFF2-40B4-BE49-F238E27FC236}">
                  <a16:creationId xmlns:a16="http://schemas.microsoft.com/office/drawing/2014/main" id="{980F77B8-2138-7F40-944E-A69809A85563}"/>
                </a:ext>
              </a:extLst>
            </p:cNvPr>
            <p:cNvSpPr/>
            <p:nvPr/>
          </p:nvSpPr>
          <p:spPr>
            <a:xfrm>
              <a:off x="2664265" y="814040"/>
              <a:ext cx="1268912" cy="36042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магнитный диск 68">
              <a:extLst>
                <a:ext uri="{FF2B5EF4-FFF2-40B4-BE49-F238E27FC236}">
                  <a16:creationId xmlns:a16="http://schemas.microsoft.com/office/drawing/2014/main" id="{8D3FF200-7B1F-A948-85BC-6D5081FE0767}"/>
                </a:ext>
              </a:extLst>
            </p:cNvPr>
            <p:cNvSpPr/>
            <p:nvPr/>
          </p:nvSpPr>
          <p:spPr>
            <a:xfrm>
              <a:off x="2954791" y="1053129"/>
              <a:ext cx="670922" cy="607376"/>
            </a:xfrm>
            <a:prstGeom prst="flowChartMagneticDisk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Billing</a:t>
              </a:r>
            </a:p>
          </p:txBody>
        </p:sp>
        <p:sp>
          <p:nvSpPr>
            <p:cNvPr id="42" name="Блок-схема: магнитный диск 69">
              <a:extLst>
                <a:ext uri="{FF2B5EF4-FFF2-40B4-BE49-F238E27FC236}">
                  <a16:creationId xmlns:a16="http://schemas.microsoft.com/office/drawing/2014/main" id="{78FB7294-F6D8-D54C-9DD8-A2942C95829F}"/>
                </a:ext>
              </a:extLst>
            </p:cNvPr>
            <p:cNvSpPr/>
            <p:nvPr/>
          </p:nvSpPr>
          <p:spPr>
            <a:xfrm>
              <a:off x="2954791" y="1984547"/>
              <a:ext cx="670922" cy="607376"/>
            </a:xfrm>
            <a:prstGeom prst="flowChartMagneticDisk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CRM</a:t>
              </a:r>
              <a:endParaRPr lang="ru-RU" sz="1400" dirty="0"/>
            </a:p>
          </p:txBody>
        </p:sp>
        <p:sp>
          <p:nvSpPr>
            <p:cNvPr id="43" name="Блок-схема: магнитный диск 70">
              <a:extLst>
                <a:ext uri="{FF2B5EF4-FFF2-40B4-BE49-F238E27FC236}">
                  <a16:creationId xmlns:a16="http://schemas.microsoft.com/office/drawing/2014/main" id="{2C2E5361-4DB2-9E4F-B582-92B2841A6CE5}"/>
                </a:ext>
              </a:extLst>
            </p:cNvPr>
            <p:cNvSpPr/>
            <p:nvPr/>
          </p:nvSpPr>
          <p:spPr>
            <a:xfrm>
              <a:off x="2983227" y="2911169"/>
              <a:ext cx="547305" cy="607376"/>
            </a:xfrm>
            <a:prstGeom prst="flowChartMagneticDisk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IOT</a:t>
              </a:r>
              <a:endParaRPr lang="ru-RU" sz="1400" dirty="0"/>
            </a:p>
          </p:txBody>
        </p:sp>
        <p:sp>
          <p:nvSpPr>
            <p:cNvPr id="44" name="Блок-схема: магнитный диск 71">
              <a:extLst>
                <a:ext uri="{FF2B5EF4-FFF2-40B4-BE49-F238E27FC236}">
                  <a16:creationId xmlns:a16="http://schemas.microsoft.com/office/drawing/2014/main" id="{4E157DCE-2AD0-2D4B-BA74-94DA668C3854}"/>
                </a:ext>
              </a:extLst>
            </p:cNvPr>
            <p:cNvSpPr/>
            <p:nvPr/>
          </p:nvSpPr>
          <p:spPr>
            <a:xfrm>
              <a:off x="2983227" y="3684053"/>
              <a:ext cx="547305" cy="607376"/>
            </a:xfrm>
            <a:prstGeom prst="flowChartMagneticDisk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App</a:t>
              </a:r>
              <a:endParaRPr lang="ru-RU" sz="1400" dirty="0"/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9FA6AEFB-7A57-654F-9E51-12D9450E6FA9}"/>
                </a:ext>
              </a:extLst>
            </p:cNvPr>
            <p:cNvGrpSpPr/>
            <p:nvPr/>
          </p:nvGrpSpPr>
          <p:grpSpPr>
            <a:xfrm>
              <a:off x="1026613" y="718511"/>
              <a:ext cx="1291059" cy="4223266"/>
              <a:chOff x="1026613" y="718511"/>
              <a:chExt cx="1291059" cy="4223266"/>
            </a:xfrm>
          </p:grpSpPr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5C2E843-6C7C-CB47-9174-A11F44E9E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6613" y="3698498"/>
                <a:ext cx="1291059" cy="1243279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494F4D10-62BB-FA42-A971-2D4905931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141905" y="2850484"/>
                <a:ext cx="1158672" cy="906689"/>
              </a:xfrm>
              <a:prstGeom prst="rect">
                <a:avLst/>
              </a:prstGeom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FBAF202F-A05C-7844-8EAD-4311B0477A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9576" y="718511"/>
                <a:ext cx="983171" cy="1189593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CB03157F-781B-224B-B7E4-698617152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2366" y="1788069"/>
                <a:ext cx="1117351" cy="1167129"/>
              </a:xfrm>
              <a:prstGeom prst="rect">
                <a:avLst/>
              </a:prstGeom>
            </p:spPr>
          </p:pic>
        </p:grpSp>
        <p:sp>
          <p:nvSpPr>
            <p:cNvPr id="50" name="Стрелка вправо 49">
              <a:extLst>
                <a:ext uri="{FF2B5EF4-FFF2-40B4-BE49-F238E27FC236}">
                  <a16:creationId xmlns:a16="http://schemas.microsoft.com/office/drawing/2014/main" id="{01B28172-0BAE-1141-85B9-23FF0E6F68BC}"/>
                </a:ext>
              </a:extLst>
            </p:cNvPr>
            <p:cNvSpPr/>
            <p:nvPr/>
          </p:nvSpPr>
          <p:spPr>
            <a:xfrm>
              <a:off x="2135392" y="1190972"/>
              <a:ext cx="778906" cy="360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право 50">
              <a:extLst>
                <a:ext uri="{FF2B5EF4-FFF2-40B4-BE49-F238E27FC236}">
                  <a16:creationId xmlns:a16="http://schemas.microsoft.com/office/drawing/2014/main" id="{68C495FA-FCAD-DC4A-9277-BCE85C201B7D}"/>
                </a:ext>
              </a:extLst>
            </p:cNvPr>
            <p:cNvSpPr/>
            <p:nvPr/>
          </p:nvSpPr>
          <p:spPr>
            <a:xfrm>
              <a:off x="2151547" y="2102700"/>
              <a:ext cx="761702" cy="360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право 51">
              <a:extLst>
                <a:ext uri="{FF2B5EF4-FFF2-40B4-BE49-F238E27FC236}">
                  <a16:creationId xmlns:a16="http://schemas.microsoft.com/office/drawing/2014/main" id="{7EE5AF09-7E08-7146-8AA3-F44DF341591E}"/>
                </a:ext>
              </a:extLst>
            </p:cNvPr>
            <p:cNvSpPr/>
            <p:nvPr/>
          </p:nvSpPr>
          <p:spPr>
            <a:xfrm>
              <a:off x="2135375" y="3058048"/>
              <a:ext cx="751621" cy="360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трелка вправо 52">
              <a:extLst>
                <a:ext uri="{FF2B5EF4-FFF2-40B4-BE49-F238E27FC236}">
                  <a16:creationId xmlns:a16="http://schemas.microsoft.com/office/drawing/2014/main" id="{BBE61FA6-C41B-A14E-95EE-2579296CD33F}"/>
                </a:ext>
              </a:extLst>
            </p:cNvPr>
            <p:cNvSpPr/>
            <p:nvPr/>
          </p:nvSpPr>
          <p:spPr>
            <a:xfrm>
              <a:off x="2132818" y="3851136"/>
              <a:ext cx="756736" cy="360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право 53">
              <a:extLst>
                <a:ext uri="{FF2B5EF4-FFF2-40B4-BE49-F238E27FC236}">
                  <a16:creationId xmlns:a16="http://schemas.microsoft.com/office/drawing/2014/main" id="{A85239DE-8C7B-174D-AD97-7B060DD71551}"/>
                </a:ext>
              </a:extLst>
            </p:cNvPr>
            <p:cNvSpPr/>
            <p:nvPr/>
          </p:nvSpPr>
          <p:spPr>
            <a:xfrm>
              <a:off x="3789190" y="2391189"/>
              <a:ext cx="1078009" cy="360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18" r="4544"/>
          <a:stretch>
            <a:fillRect/>
          </a:stretch>
        </p:blipFill>
        <p:spPr>
          <a:xfrm>
            <a:off x="5455382" y="2441411"/>
            <a:ext cx="16305327" cy="16843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2591145"/>
            <a:ext cx="16741423" cy="59100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2058658" y="369523"/>
            <a:ext cx="9759274" cy="8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3"/>
              </a:lnSpc>
            </a:pPr>
            <a:r>
              <a:rPr lang="en-US" sz="5436" dirty="0" err="1">
                <a:solidFill>
                  <a:srgbClr val="FFFFFF"/>
                </a:solidFill>
                <a:latin typeface="Jura Bold Bold"/>
              </a:rPr>
              <a:t>Слои</a:t>
            </a:r>
            <a:r>
              <a:rPr lang="en-US" sz="5436" dirty="0">
                <a:solidFill>
                  <a:srgbClr val="FFFFFF"/>
                </a:solidFill>
                <a:latin typeface="Jura Bold Bold"/>
              </a:rPr>
              <a:t> данных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5CAFBE-2F0A-D044-BA6E-0EDE05A21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18" r="4544"/>
          <a:stretch>
            <a:fillRect/>
          </a:stretch>
        </p:blipFill>
        <p:spPr>
          <a:xfrm>
            <a:off x="5455382" y="2441411"/>
            <a:ext cx="16305327" cy="16843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4810" y="2441411"/>
            <a:ext cx="15834995" cy="61515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607125" y="330260"/>
            <a:ext cx="9759274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3"/>
              </a:lnSpc>
            </a:pPr>
            <a:r>
              <a:rPr lang="en-US" sz="5436" dirty="0" err="1">
                <a:solidFill>
                  <a:srgbClr val="FFFFFF"/>
                </a:solidFill>
                <a:latin typeface="Jura Bold Bold"/>
              </a:rPr>
              <a:t>Домены</a:t>
            </a:r>
            <a:r>
              <a:rPr lang="en-US" sz="5436" dirty="0">
                <a:solidFill>
                  <a:srgbClr val="FFFFFF"/>
                </a:solidFill>
                <a:latin typeface="Jura Bold Bold"/>
              </a:rPr>
              <a:t> данных</a:t>
            </a:r>
          </a:p>
          <a:p>
            <a:pPr algn="ctr">
              <a:lnSpc>
                <a:spcPts val="6523"/>
              </a:lnSpc>
            </a:pPr>
            <a:r>
              <a:rPr lang="en-US" sz="5436" dirty="0">
                <a:solidFill>
                  <a:srgbClr val="FFFFFF"/>
                </a:solidFill>
                <a:latin typeface="Jura Bold Bold"/>
              </a:rPr>
              <a:t> Data Mesh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70675-76A5-B547-9C76-5D3FF05DC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983017" y="-4761724"/>
            <a:ext cx="12190366" cy="11580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124" y="2819533"/>
            <a:ext cx="17377148" cy="660392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06581" y="339061"/>
            <a:ext cx="9881195" cy="2604332"/>
            <a:chOff x="0" y="0"/>
            <a:chExt cx="13174926" cy="3472443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3174926" cy="260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80"/>
                </a:lnSpc>
                <a:spcBef>
                  <a:spcPct val="0"/>
                </a:spcBef>
              </a:pPr>
              <a:r>
                <a:rPr lang="en-US" sz="6399" dirty="0">
                  <a:solidFill>
                    <a:srgbClr val="000000"/>
                  </a:solidFill>
                  <a:latin typeface="Jura Bold Bold"/>
                </a:rPr>
                <a:t>Архитектура </a:t>
              </a:r>
              <a:r>
                <a:rPr lang="en-US" sz="6399" dirty="0" err="1">
                  <a:solidFill>
                    <a:srgbClr val="000000"/>
                  </a:solidFill>
                  <a:latin typeface="Jura Bold Bold"/>
                </a:rPr>
                <a:t>доменов</a:t>
              </a:r>
              <a:r>
                <a:rPr lang="en-US" sz="6399" dirty="0">
                  <a:solidFill>
                    <a:srgbClr val="000000"/>
                  </a:solidFill>
                  <a:latin typeface="Jura Bold Bold"/>
                </a:rPr>
                <a:t> данных Data Mesh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65806"/>
              <a:ext cx="1317492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B5F983-3C14-6142-BA5E-68525C039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33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2AD61F68-7D46-7649-8F57-2862456140F7}"/>
              </a:ext>
            </a:extLst>
          </p:cNvPr>
          <p:cNvSpPr txBox="1"/>
          <p:nvPr/>
        </p:nvSpPr>
        <p:spPr>
          <a:xfrm>
            <a:off x="406581" y="331917"/>
            <a:ext cx="9881195" cy="92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399" dirty="0">
                <a:solidFill>
                  <a:srgbClr val="000000"/>
                </a:solidFill>
                <a:latin typeface="Jura Bold Bold"/>
              </a:rPr>
              <a:t>Definition of Done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58C09C-4280-6D46-BEB3-F9EE8F8E8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610B358-DE6C-C846-A48A-B52D0AC955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9983017" y="-4761724"/>
            <a:ext cx="12190366" cy="11580848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7C663FB-F58D-8345-A8DE-58BCFEB70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810876"/>
              </p:ext>
            </p:extLst>
          </p:nvPr>
        </p:nvGraphicFramePr>
        <p:xfrm>
          <a:off x="2743200" y="1890016"/>
          <a:ext cx="11277600" cy="782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19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9983017" y="-4761724"/>
            <a:ext cx="12190366" cy="1158084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06581" y="331917"/>
            <a:ext cx="9881195" cy="1889278"/>
            <a:chOff x="0" y="-9525"/>
            <a:chExt cx="13174926" cy="2519038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3174926" cy="1229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7680"/>
                </a:lnSpc>
                <a:spcBef>
                  <a:spcPct val="0"/>
                </a:spcBef>
              </a:pPr>
              <a:r>
                <a:rPr lang="en-US" sz="6399" dirty="0">
                  <a:solidFill>
                    <a:srgbClr val="000000"/>
                  </a:solidFill>
                  <a:latin typeface="Jura Bold Bold"/>
                </a:rPr>
                <a:t>Definition of Done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28814"/>
              <a:ext cx="13174926" cy="680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ru-RU" sz="4000" dirty="0"/>
                <a:t>Необходимые артефакты:</a:t>
              </a:r>
              <a:endParaRPr sz="4000" dirty="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B5F983-3C14-6142-BA5E-68525C039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9A9838-317F-DB4F-A94D-90ACB3E17B9F}"/>
              </a:ext>
            </a:extLst>
          </p:cNvPr>
          <p:cNvSpPr/>
          <p:nvPr/>
        </p:nvSpPr>
        <p:spPr>
          <a:xfrm>
            <a:off x="2459117" y="2640388"/>
            <a:ext cx="11201400" cy="664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Jura Bold Bold"/>
              </a:rPr>
              <a:t>Запись в Унифицированном Каталоге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Jura Bold Bold"/>
              </a:rPr>
              <a:t>Страница "Детали загрузки"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Jura Bold Bold"/>
              </a:rPr>
              <a:t>Спецификация полей таблиц источника/витрины данных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Jura Bold Bold"/>
              </a:rPr>
              <a:t>Статья в Базе знаний</a:t>
            </a:r>
            <a:endParaRPr lang="en" sz="3200" dirty="0">
              <a:latin typeface="Jura Bold Bold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Jura Bold Bold"/>
              </a:rPr>
              <a:t>Интерфейсное соглашение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Jura Bold Bold"/>
              </a:rPr>
              <a:t>Страница с описанием </a:t>
            </a:r>
            <a:r>
              <a:rPr lang="en" sz="3200" dirty="0">
                <a:latin typeface="Jura Bold Bold"/>
              </a:rPr>
              <a:t>DQ-</a:t>
            </a:r>
            <a:r>
              <a:rPr lang="ru-RU" sz="3200" dirty="0">
                <a:latin typeface="Jura Bold Bold"/>
              </a:rPr>
              <a:t>проверок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err="1">
                <a:latin typeface="Jura Bold Bold"/>
              </a:rPr>
              <a:t>Дашборд</a:t>
            </a:r>
            <a:r>
              <a:rPr lang="ru-RU" sz="3200" dirty="0">
                <a:latin typeface="Jura Bold Bold"/>
              </a:rPr>
              <a:t> </a:t>
            </a:r>
            <a:r>
              <a:rPr lang="en" sz="3200" dirty="0">
                <a:latin typeface="Jura Bold Bold"/>
              </a:rPr>
              <a:t>DQ </a:t>
            </a:r>
            <a:r>
              <a:rPr lang="ru-RU" sz="3200" dirty="0">
                <a:latin typeface="Jura Bold Bold"/>
              </a:rPr>
              <a:t>в </a:t>
            </a:r>
            <a:r>
              <a:rPr lang="en" sz="3200" dirty="0">
                <a:latin typeface="Jura Bold Bold"/>
              </a:rPr>
              <a:t>Grafana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Jura Bold Bold"/>
              </a:rPr>
              <a:t>Инструкции по эксплуатации для 1 и 2 линии</a:t>
            </a:r>
            <a:endParaRPr lang="ru-RU" sz="3200" dirty="0">
              <a:effectLst/>
              <a:latin typeface="Jura Bold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1630"/>
          <a:stretch>
            <a:fillRect/>
          </a:stretch>
        </p:blipFill>
        <p:spPr>
          <a:xfrm>
            <a:off x="-564891" y="-4889272"/>
            <a:ext cx="12183003" cy="1167283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84545" y="416438"/>
            <a:ext cx="7899883" cy="1637270"/>
            <a:chOff x="0" y="37157"/>
            <a:chExt cx="10533177" cy="2183027"/>
          </a:xfrm>
        </p:grpSpPr>
        <p:sp>
          <p:nvSpPr>
            <p:cNvPr id="5" name="TextBox 5"/>
            <p:cNvSpPr txBox="1"/>
            <p:nvPr/>
          </p:nvSpPr>
          <p:spPr>
            <a:xfrm>
              <a:off x="728884" y="37157"/>
              <a:ext cx="9804293" cy="1511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733" dirty="0" err="1">
                  <a:solidFill>
                    <a:srgbClr val="000000"/>
                  </a:solidFill>
                  <a:latin typeface="Jura Bold Bold"/>
                </a:rPr>
                <a:t>Компонентная</a:t>
              </a:r>
              <a:r>
                <a:rPr lang="en-US" sz="3733" dirty="0">
                  <a:solidFill>
                    <a:srgbClr val="000000"/>
                  </a:solidFill>
                  <a:latin typeface="Jura Bold Bold"/>
                </a:rPr>
                <a:t> </a:t>
              </a:r>
              <a:r>
                <a:rPr lang="en-US" sz="3733" dirty="0" err="1">
                  <a:solidFill>
                    <a:srgbClr val="000000"/>
                  </a:solidFill>
                  <a:latin typeface="Jura Bold Bold"/>
                </a:rPr>
                <a:t>архитектура</a:t>
              </a:r>
              <a:r>
                <a:rPr lang="en-US" sz="3733" dirty="0">
                  <a:solidFill>
                    <a:srgbClr val="000000"/>
                  </a:solidFill>
                  <a:latin typeface="Jura Bold Bold"/>
                </a:rPr>
                <a:t> Data Lake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22058"/>
              <a:ext cx="9804293" cy="398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2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282569-A2D6-C243-AA3A-656AD0B2D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8D3F2A-FE7D-2B42-BECA-6FCCCD30D0F1}"/>
              </a:ext>
            </a:extLst>
          </p:cNvPr>
          <p:cNvSpPr/>
          <p:nvPr/>
        </p:nvSpPr>
        <p:spPr>
          <a:xfrm>
            <a:off x="1638300" y="2107450"/>
            <a:ext cx="4816347" cy="50270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A284A1-1627-EE46-88C6-19FBD24C5A1D}"/>
              </a:ext>
            </a:extLst>
          </p:cNvPr>
          <p:cNvSpPr/>
          <p:nvPr/>
        </p:nvSpPr>
        <p:spPr>
          <a:xfrm>
            <a:off x="1912032" y="4195847"/>
            <a:ext cx="2673613" cy="25791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BE81AA-1832-2E4D-B5F1-B1D2DC68E5C5}"/>
              </a:ext>
            </a:extLst>
          </p:cNvPr>
          <p:cNvGrpSpPr/>
          <p:nvPr/>
        </p:nvGrpSpPr>
        <p:grpSpPr>
          <a:xfrm>
            <a:off x="4950076" y="4726802"/>
            <a:ext cx="1323264" cy="1986671"/>
            <a:chOff x="2278645" y="2083384"/>
            <a:chExt cx="776593" cy="1117053"/>
          </a:xfrm>
        </p:grpSpPr>
        <p:sp>
          <p:nvSpPr>
            <p:cNvPr id="19" name="Цилиндр 18">
              <a:extLst>
                <a:ext uri="{FF2B5EF4-FFF2-40B4-BE49-F238E27FC236}">
                  <a16:creationId xmlns:a16="http://schemas.microsoft.com/office/drawing/2014/main" id="{8AF32897-BDD8-AA4F-92EB-BDF706F7D6E3}"/>
                </a:ext>
              </a:extLst>
            </p:cNvPr>
            <p:cNvSpPr/>
            <p:nvPr/>
          </p:nvSpPr>
          <p:spPr>
            <a:xfrm>
              <a:off x="2278645" y="2083384"/>
              <a:ext cx="776593" cy="1117053"/>
            </a:xfrm>
            <a:prstGeom prst="can">
              <a:avLst>
                <a:gd name="adj" fmla="val 20455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7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HBase</a:t>
              </a:r>
              <a:endParaRPr lang="en-US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2D26A9-41D7-8840-85C4-7588A0F09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823" y="2346249"/>
              <a:ext cx="449328" cy="340348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7A4C0CF-0E45-2B42-853C-DB0BFB97DA43}"/>
              </a:ext>
            </a:extLst>
          </p:cNvPr>
          <p:cNvGrpSpPr/>
          <p:nvPr/>
        </p:nvGrpSpPr>
        <p:grpSpPr>
          <a:xfrm>
            <a:off x="4934279" y="2381972"/>
            <a:ext cx="1269772" cy="1986673"/>
            <a:chOff x="2230910" y="770344"/>
            <a:chExt cx="745200" cy="1117054"/>
          </a:xfrm>
        </p:grpSpPr>
        <p:sp>
          <p:nvSpPr>
            <p:cNvPr id="17" name="Цилиндр 16">
              <a:extLst>
                <a:ext uri="{FF2B5EF4-FFF2-40B4-BE49-F238E27FC236}">
                  <a16:creationId xmlns:a16="http://schemas.microsoft.com/office/drawing/2014/main" id="{F7DDB8E4-E130-474C-AEC9-2AADECEE6C03}"/>
                </a:ext>
              </a:extLst>
            </p:cNvPr>
            <p:cNvSpPr/>
            <p:nvPr/>
          </p:nvSpPr>
          <p:spPr>
            <a:xfrm>
              <a:off x="2230910" y="770344"/>
              <a:ext cx="745200" cy="1117054"/>
            </a:xfrm>
            <a:prstGeom prst="can">
              <a:avLst>
                <a:gd name="adj" fmla="val 20455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Aero</a:t>
              </a:r>
            </a:p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spike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B079501-7058-FF46-A338-0ED8EFE8D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1112" y="979513"/>
              <a:ext cx="412184" cy="39575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D78029-9C24-574A-8687-6570C510D085}"/>
              </a:ext>
            </a:extLst>
          </p:cNvPr>
          <p:cNvSpPr txBox="1"/>
          <p:nvPr/>
        </p:nvSpPr>
        <p:spPr>
          <a:xfrm>
            <a:off x="2703465" y="2060750"/>
            <a:ext cx="2693914" cy="65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River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60AF9B-8720-9443-A489-AB9E62BEA323}"/>
              </a:ext>
            </a:extLst>
          </p:cNvPr>
          <p:cNvSpPr/>
          <p:nvPr/>
        </p:nvSpPr>
        <p:spPr>
          <a:xfrm>
            <a:off x="1912032" y="2817847"/>
            <a:ext cx="2673613" cy="10968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Micro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1BF0C8-9C1E-B240-9B49-CF4F39C804C8}"/>
              </a:ext>
            </a:extLst>
          </p:cNvPr>
          <p:cNvSpPr/>
          <p:nvPr/>
        </p:nvSpPr>
        <p:spPr>
          <a:xfrm>
            <a:off x="2158629" y="5423249"/>
            <a:ext cx="2180415" cy="109682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Datahub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http://datareview.info/wp-content/uploads/2014/08/kafka-logo-wide-300x180.png">
            <a:extLst>
              <a:ext uri="{FF2B5EF4-FFF2-40B4-BE49-F238E27FC236}">
                <a16:creationId xmlns:a16="http://schemas.microsoft.com/office/drawing/2014/main" id="{FAED5170-3AC0-014F-9CC7-9E6B9649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82" y="4294469"/>
            <a:ext cx="1802431" cy="11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CAB28FD-5D99-554A-B913-AF9A6A018B3A}"/>
              </a:ext>
            </a:extLst>
          </p:cNvPr>
          <p:cNvSpPr/>
          <p:nvPr/>
        </p:nvSpPr>
        <p:spPr>
          <a:xfrm>
            <a:off x="2002254" y="7510252"/>
            <a:ext cx="14647446" cy="16769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E9FC835-DEC1-E24A-AD46-C1DDE3C8853B}"/>
              </a:ext>
            </a:extLst>
          </p:cNvPr>
          <p:cNvGrpSpPr/>
          <p:nvPr/>
        </p:nvGrpSpPr>
        <p:grpSpPr>
          <a:xfrm>
            <a:off x="2984288" y="7770497"/>
            <a:ext cx="2039842" cy="1267378"/>
            <a:chOff x="706312" y="3845100"/>
            <a:chExt cx="1197136" cy="712613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B2FB30A-DE62-2649-A345-20D66598517F}"/>
                </a:ext>
              </a:extLst>
            </p:cNvPr>
            <p:cNvSpPr/>
            <p:nvPr/>
          </p:nvSpPr>
          <p:spPr>
            <a:xfrm>
              <a:off x="706312" y="3845100"/>
              <a:ext cx="1197136" cy="7126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8" descr="File:OpenStackÂ® Logo 2016.svg">
              <a:extLst>
                <a:ext uri="{FF2B5EF4-FFF2-40B4-BE49-F238E27FC236}">
                  <a16:creationId xmlns:a16="http://schemas.microsoft.com/office/drawing/2014/main" id="{76C41354-071F-564B-BF81-04B29BBB8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94" y="3999350"/>
              <a:ext cx="914172" cy="44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5DF91B4-0926-D946-A747-86609FAD7CFB}"/>
              </a:ext>
            </a:extLst>
          </p:cNvPr>
          <p:cNvGrpSpPr/>
          <p:nvPr/>
        </p:nvGrpSpPr>
        <p:grpSpPr>
          <a:xfrm>
            <a:off x="5220356" y="7758677"/>
            <a:ext cx="2039842" cy="1267378"/>
            <a:chOff x="2134605" y="3836846"/>
            <a:chExt cx="1197136" cy="712613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E0D65C64-5113-B44A-B876-073BDAFB681B}"/>
                </a:ext>
              </a:extLst>
            </p:cNvPr>
            <p:cNvSpPr/>
            <p:nvPr/>
          </p:nvSpPr>
          <p:spPr>
            <a:xfrm>
              <a:off x="2134605" y="3836846"/>
              <a:ext cx="1197136" cy="7126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38" descr="Ð¤Ð°Ð¹Ð»:Docker (container engine) logo.svg">
              <a:extLst>
                <a:ext uri="{FF2B5EF4-FFF2-40B4-BE49-F238E27FC236}">
                  <a16:creationId xmlns:a16="http://schemas.microsoft.com/office/drawing/2014/main" id="{046C8650-23A4-FA4F-8A4E-4794E7E5A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368" y="4071302"/>
              <a:ext cx="985609" cy="23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A6BA5BE-BCA1-C941-B785-EB6517B78DDC}"/>
              </a:ext>
            </a:extLst>
          </p:cNvPr>
          <p:cNvGrpSpPr/>
          <p:nvPr/>
        </p:nvGrpSpPr>
        <p:grpSpPr>
          <a:xfrm>
            <a:off x="12046496" y="7386446"/>
            <a:ext cx="2039842" cy="1929973"/>
            <a:chOff x="5193034" y="3645857"/>
            <a:chExt cx="1197136" cy="108517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4576C75A-EA3E-354C-88CE-1322F5EC48E1}"/>
                </a:ext>
              </a:extLst>
            </p:cNvPr>
            <p:cNvSpPr/>
            <p:nvPr/>
          </p:nvSpPr>
          <p:spPr>
            <a:xfrm>
              <a:off x="5193034" y="3843385"/>
              <a:ext cx="1197136" cy="7126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682B686-E3E5-C443-91C4-CD157CD26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983" y="3645857"/>
              <a:ext cx="1018428" cy="108517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E2B68A2-2A14-3B45-987E-47D631D5FEB3}"/>
              </a:ext>
            </a:extLst>
          </p:cNvPr>
          <p:cNvGrpSpPr/>
          <p:nvPr/>
        </p:nvGrpSpPr>
        <p:grpSpPr>
          <a:xfrm>
            <a:off x="9746549" y="7662626"/>
            <a:ext cx="2039842" cy="1363429"/>
            <a:chOff x="3764741" y="3815263"/>
            <a:chExt cx="1197136" cy="766620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41EFE375-778D-7F47-92B2-A173574ED8B1}"/>
                </a:ext>
              </a:extLst>
            </p:cNvPr>
            <p:cNvSpPr/>
            <p:nvPr/>
          </p:nvSpPr>
          <p:spPr>
            <a:xfrm>
              <a:off x="3764741" y="3842267"/>
              <a:ext cx="1197136" cy="7126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30" descr="Prometheus : Monitor docker services with grafana">
              <a:extLst>
                <a:ext uri="{FF2B5EF4-FFF2-40B4-BE49-F238E27FC236}">
                  <a16:creationId xmlns:a16="http://schemas.microsoft.com/office/drawing/2014/main" id="{4FAB23B0-689B-B143-8184-750108A1F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886" y="3815263"/>
              <a:ext cx="770942" cy="76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B081AFC-D7D0-374A-A791-1A31309C8694}"/>
              </a:ext>
            </a:extLst>
          </p:cNvPr>
          <p:cNvGrpSpPr/>
          <p:nvPr/>
        </p:nvGrpSpPr>
        <p:grpSpPr>
          <a:xfrm>
            <a:off x="14289924" y="7738673"/>
            <a:ext cx="2039842" cy="1267378"/>
            <a:chOff x="6836376" y="3843385"/>
            <a:chExt cx="1197136" cy="712613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71C3810-1A3D-8B49-8BB3-821188D37BE6}"/>
                </a:ext>
              </a:extLst>
            </p:cNvPr>
            <p:cNvSpPr/>
            <p:nvPr/>
          </p:nvSpPr>
          <p:spPr>
            <a:xfrm>
              <a:off x="6836376" y="3843385"/>
              <a:ext cx="1197136" cy="7126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6" descr="jenkins-logo">
              <a:extLst>
                <a:ext uri="{FF2B5EF4-FFF2-40B4-BE49-F238E27FC236}">
                  <a16:creationId xmlns:a16="http://schemas.microsoft.com/office/drawing/2014/main" id="{B629B560-ACEA-114C-8E8B-6D5B9880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856" y="3902033"/>
              <a:ext cx="958176" cy="630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7FAE4B0-92C0-1D47-896F-03FB58C8CF44}"/>
              </a:ext>
            </a:extLst>
          </p:cNvPr>
          <p:cNvSpPr txBox="1"/>
          <p:nvPr/>
        </p:nvSpPr>
        <p:spPr>
          <a:xfrm>
            <a:off x="1958425" y="7597384"/>
            <a:ext cx="2693914" cy="6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DevOps</a:t>
            </a:r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1AC6666-9190-DE4B-B195-55005392C434}"/>
              </a:ext>
            </a:extLst>
          </p:cNvPr>
          <p:cNvSpPr/>
          <p:nvPr/>
        </p:nvSpPr>
        <p:spPr>
          <a:xfrm>
            <a:off x="6813581" y="2069787"/>
            <a:ext cx="5347065" cy="50604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F410E67-DEB7-4D4E-909F-C2472F779838}"/>
              </a:ext>
            </a:extLst>
          </p:cNvPr>
          <p:cNvSpPr/>
          <p:nvPr/>
        </p:nvSpPr>
        <p:spPr>
          <a:xfrm>
            <a:off x="6955129" y="2569394"/>
            <a:ext cx="2560275" cy="105642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E9E96A1-72FD-0C42-81AF-9CB65478A9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3381" y="2727353"/>
            <a:ext cx="1861142" cy="757096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3FEA99F-392B-8241-B734-7A92F05291B0}"/>
              </a:ext>
            </a:extLst>
          </p:cNvPr>
          <p:cNvSpPr/>
          <p:nvPr/>
        </p:nvSpPr>
        <p:spPr>
          <a:xfrm>
            <a:off x="9704907" y="2566913"/>
            <a:ext cx="2308303" cy="105642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 descr="Alation">
            <a:extLst>
              <a:ext uri="{FF2B5EF4-FFF2-40B4-BE49-F238E27FC236}">
                <a16:creationId xmlns:a16="http://schemas.microsoft.com/office/drawing/2014/main" id="{5ACDA488-80D2-4849-BA04-FE903338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305" y="2590889"/>
            <a:ext cx="1880241" cy="892051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9B72ECD-3099-AD4E-98B8-E662B9C2BDEB}"/>
              </a:ext>
            </a:extLst>
          </p:cNvPr>
          <p:cNvSpPr txBox="1"/>
          <p:nvPr/>
        </p:nvSpPr>
        <p:spPr>
          <a:xfrm>
            <a:off x="8363179" y="2053709"/>
            <a:ext cx="2586534" cy="65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Lake</a:t>
            </a:r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9FE8F5E-C5A5-A249-B711-463A2E0F26A8}"/>
              </a:ext>
            </a:extLst>
          </p:cNvPr>
          <p:cNvSpPr/>
          <p:nvPr/>
        </p:nvSpPr>
        <p:spPr>
          <a:xfrm>
            <a:off x="6987878" y="3801062"/>
            <a:ext cx="2567043" cy="144568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pic>
        <p:nvPicPr>
          <p:cNvPr id="48" name="Picture 22" descr="Ð¤Ð°Ð¹Ð»:Apache Hive logo.svg">
            <a:extLst>
              <a:ext uri="{FF2B5EF4-FFF2-40B4-BE49-F238E27FC236}">
                <a16:creationId xmlns:a16="http://schemas.microsoft.com/office/drawing/2014/main" id="{79170AC9-C882-754D-B04A-02C05377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64" y="4000647"/>
            <a:ext cx="978759" cy="9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4" descr="Apache Spark logo">
            <a:extLst>
              <a:ext uri="{FF2B5EF4-FFF2-40B4-BE49-F238E27FC236}">
                <a16:creationId xmlns:a16="http://schemas.microsoft.com/office/drawing/2014/main" id="{28FD0EAA-2DBB-3D49-884F-EF5E64C7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43" y="3487432"/>
            <a:ext cx="1930238" cy="15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24DEDFF-773D-0E44-9B6D-65C8CB9797B4}"/>
              </a:ext>
            </a:extLst>
          </p:cNvPr>
          <p:cNvGrpSpPr/>
          <p:nvPr/>
        </p:nvGrpSpPr>
        <p:grpSpPr>
          <a:xfrm>
            <a:off x="7096986" y="5517766"/>
            <a:ext cx="2288389" cy="1272606"/>
            <a:chOff x="5336978" y="2358623"/>
            <a:chExt cx="1040774" cy="837786"/>
          </a:xfrm>
        </p:grpSpPr>
        <p:sp>
          <p:nvSpPr>
            <p:cNvPr id="53" name="Цилиндр 52">
              <a:extLst>
                <a:ext uri="{FF2B5EF4-FFF2-40B4-BE49-F238E27FC236}">
                  <a16:creationId xmlns:a16="http://schemas.microsoft.com/office/drawing/2014/main" id="{BE98E3AF-773A-554C-940A-0D2432B2EA74}"/>
                </a:ext>
              </a:extLst>
            </p:cNvPr>
            <p:cNvSpPr/>
            <p:nvPr/>
          </p:nvSpPr>
          <p:spPr>
            <a:xfrm>
              <a:off x="5336978" y="2358623"/>
              <a:ext cx="1040774" cy="837786"/>
            </a:xfrm>
            <a:prstGeom prst="can">
              <a:avLst>
                <a:gd name="adj" fmla="val 20455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ru-RU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4" name="Picture 8" descr="ÐÐ°ÑÑÐ¸Ð½ÐºÐ¸ Ð¿Ð¾ Ð·Ð°Ð¿ÑÐ¾ÑÑ apache hadoop">
              <a:extLst>
                <a:ext uri="{FF2B5EF4-FFF2-40B4-BE49-F238E27FC236}">
                  <a16:creationId xmlns:a16="http://schemas.microsoft.com/office/drawing/2014/main" id="{FE7F67C8-E34C-6F46-B340-0E3D88D10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356" y="2572150"/>
              <a:ext cx="751019" cy="45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0AA5391-CF65-9F4B-88D8-FD8697B72FE2}"/>
              </a:ext>
            </a:extLst>
          </p:cNvPr>
          <p:cNvSpPr/>
          <p:nvPr/>
        </p:nvSpPr>
        <p:spPr>
          <a:xfrm>
            <a:off x="9695891" y="3835729"/>
            <a:ext cx="2308303" cy="105642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98A21C4-3CE1-8949-82EB-0F8DF390D5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83896" y="3910278"/>
            <a:ext cx="2051098" cy="818697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3BB250D-6139-6C4D-8C81-48E189CFC296}"/>
              </a:ext>
            </a:extLst>
          </p:cNvPr>
          <p:cNvSpPr/>
          <p:nvPr/>
        </p:nvSpPr>
        <p:spPr>
          <a:xfrm>
            <a:off x="12510212" y="2071905"/>
            <a:ext cx="4017001" cy="5060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F5E215E-8DA5-D542-B0B0-FD5CD5D30418}"/>
              </a:ext>
            </a:extLst>
          </p:cNvPr>
          <p:cNvSpPr/>
          <p:nvPr/>
        </p:nvSpPr>
        <p:spPr>
          <a:xfrm>
            <a:off x="14149142" y="4405083"/>
            <a:ext cx="2180415" cy="109682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9A683F8-E4E9-3540-98CA-BDFD0851855E}"/>
              </a:ext>
            </a:extLst>
          </p:cNvPr>
          <p:cNvSpPr/>
          <p:nvPr/>
        </p:nvSpPr>
        <p:spPr>
          <a:xfrm>
            <a:off x="14172939" y="5760396"/>
            <a:ext cx="2180415" cy="109682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DS cluster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B767FC-881B-EE41-86CF-156F24CCFD0B}"/>
              </a:ext>
            </a:extLst>
          </p:cNvPr>
          <p:cNvSpPr txBox="1"/>
          <p:nvPr/>
        </p:nvSpPr>
        <p:spPr>
          <a:xfrm>
            <a:off x="13279385" y="2107450"/>
            <a:ext cx="2352074" cy="656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  <a:endParaRPr lang="ru-RU" dirty="0"/>
          </a:p>
        </p:txBody>
      </p:sp>
      <p:pic>
        <p:nvPicPr>
          <p:cNvPr id="60" name="Picture 12" descr="ÐÐ°ÑÑÐ¸Ð½ÐºÐ¸ Ð¿Ð¾ Ð·Ð°Ð¿ÑÐ¾ÑÑ pytorch logo">
            <a:extLst>
              <a:ext uri="{FF2B5EF4-FFF2-40B4-BE49-F238E27FC236}">
                <a16:creationId xmlns:a16="http://schemas.microsoft.com/office/drawing/2014/main" id="{878FC959-ED8D-A845-A1ED-C51EA229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193" y="2905846"/>
            <a:ext cx="882132" cy="920731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3">
                <a:shade val="95000"/>
                <a:satMod val="105000"/>
              </a:schemeClr>
            </a:solidFill>
          </a:ln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1D948E4-092D-1A4C-B8B8-3495E84CCCE0}"/>
              </a:ext>
            </a:extLst>
          </p:cNvPr>
          <p:cNvGrpSpPr/>
          <p:nvPr/>
        </p:nvGrpSpPr>
        <p:grpSpPr>
          <a:xfrm>
            <a:off x="12663193" y="4219257"/>
            <a:ext cx="883320" cy="921971"/>
            <a:chOff x="6628674" y="1918284"/>
            <a:chExt cx="518400" cy="518400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06935D04-C4F3-344B-8EA5-38FC77BC1228}"/>
                </a:ext>
              </a:extLst>
            </p:cNvPr>
            <p:cNvSpPr/>
            <p:nvPr/>
          </p:nvSpPr>
          <p:spPr>
            <a:xfrm>
              <a:off x="6628674" y="1918284"/>
              <a:ext cx="518400" cy="5184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903A95AC-FDBA-144B-8F5E-D9E2C372C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679570" y="1949609"/>
              <a:ext cx="435050" cy="465314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449A900-17EB-4541-A661-9BAA5F250095}"/>
              </a:ext>
            </a:extLst>
          </p:cNvPr>
          <p:cNvGrpSpPr/>
          <p:nvPr/>
        </p:nvGrpSpPr>
        <p:grpSpPr>
          <a:xfrm>
            <a:off x="14045050" y="2853455"/>
            <a:ext cx="2308304" cy="1056425"/>
            <a:chOff x="7490099" y="1561036"/>
            <a:chExt cx="1354690" cy="594000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AE7A70-E50B-C940-9464-13A7C3BF15D4}"/>
                </a:ext>
              </a:extLst>
            </p:cNvPr>
            <p:cNvSpPr/>
            <p:nvPr/>
          </p:nvSpPr>
          <p:spPr>
            <a:xfrm>
              <a:off x="7490099" y="1561036"/>
              <a:ext cx="1354690" cy="5940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12" descr="ÐÐ°ÑÑÐ¸Ð½ÐºÐ¸ Ð¿Ð¾ Ð·Ð°Ð¿ÑÐ¾ÑÑ scilearn kit">
              <a:extLst>
                <a:ext uri="{FF2B5EF4-FFF2-40B4-BE49-F238E27FC236}">
                  <a16:creationId xmlns:a16="http://schemas.microsoft.com/office/drawing/2014/main" id="{5F3338FE-8A00-EF49-AE0B-84400049E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643" y="1635611"/>
              <a:ext cx="626727" cy="389002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3AA16F4-55E0-F94B-A78E-E11F6F3BDD2D}"/>
              </a:ext>
            </a:extLst>
          </p:cNvPr>
          <p:cNvGrpSpPr/>
          <p:nvPr/>
        </p:nvGrpSpPr>
        <p:grpSpPr>
          <a:xfrm>
            <a:off x="12673176" y="5447575"/>
            <a:ext cx="883320" cy="921971"/>
            <a:chOff x="6703907" y="2571913"/>
            <a:chExt cx="518400" cy="518400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5D380B60-FF68-F94E-BA64-4B86B90D2C0D}"/>
                </a:ext>
              </a:extLst>
            </p:cNvPr>
            <p:cNvSpPr/>
            <p:nvPr/>
          </p:nvSpPr>
          <p:spPr>
            <a:xfrm>
              <a:off x="6703907" y="2571913"/>
              <a:ext cx="518400" cy="5184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6FFED92F-668E-DC41-8159-F64603FA0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716982" y="2747804"/>
              <a:ext cx="462257" cy="253916"/>
            </a:xfrm>
            <a:prstGeom prst="rect">
              <a:avLst/>
            </a:prstGeom>
          </p:spPr>
        </p:pic>
      </p:grpSp>
      <p:sp>
        <p:nvSpPr>
          <p:cNvPr id="72" name="Цилиндр 71">
            <a:extLst>
              <a:ext uri="{FF2B5EF4-FFF2-40B4-BE49-F238E27FC236}">
                <a16:creationId xmlns:a16="http://schemas.microsoft.com/office/drawing/2014/main" id="{136AE2E0-2CAE-1A4F-A04F-5882C9A163F4}"/>
              </a:ext>
            </a:extLst>
          </p:cNvPr>
          <p:cNvSpPr/>
          <p:nvPr/>
        </p:nvSpPr>
        <p:spPr>
          <a:xfrm>
            <a:off x="9668780" y="5517765"/>
            <a:ext cx="2195929" cy="1272607"/>
          </a:xfrm>
          <a:prstGeom prst="can">
            <a:avLst>
              <a:gd name="adj" fmla="val 20455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Изображение логотипа">
            <a:extLst>
              <a:ext uri="{FF2B5EF4-FFF2-40B4-BE49-F238E27FC236}">
                <a16:creationId xmlns:a16="http://schemas.microsoft.com/office/drawing/2014/main" id="{4518CFDF-0C0A-6E4B-8021-8FFB26FD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855" y="5235230"/>
            <a:ext cx="1990657" cy="19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87E3AA4-1A1A-B145-996D-8019B0D50318}"/>
              </a:ext>
            </a:extLst>
          </p:cNvPr>
          <p:cNvSpPr/>
          <p:nvPr/>
        </p:nvSpPr>
        <p:spPr>
          <a:xfrm>
            <a:off x="7474635" y="7734300"/>
            <a:ext cx="2039842" cy="12673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853A5D-CC2B-4D41-92B4-2618C087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64" y="7982780"/>
            <a:ext cx="1600200" cy="8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1630"/>
          <a:stretch>
            <a:fillRect/>
          </a:stretch>
        </p:blipFill>
        <p:spPr>
          <a:xfrm>
            <a:off x="-228600" y="-3619500"/>
            <a:ext cx="12183003" cy="1167283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84545" y="416438"/>
            <a:ext cx="7899883" cy="1637270"/>
            <a:chOff x="0" y="37157"/>
            <a:chExt cx="10533177" cy="2183027"/>
          </a:xfrm>
        </p:grpSpPr>
        <p:sp>
          <p:nvSpPr>
            <p:cNvPr id="5" name="TextBox 5"/>
            <p:cNvSpPr txBox="1"/>
            <p:nvPr/>
          </p:nvSpPr>
          <p:spPr>
            <a:xfrm>
              <a:off x="728884" y="37157"/>
              <a:ext cx="9804293" cy="71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733" dirty="0">
                  <a:solidFill>
                    <a:srgbClr val="000000"/>
                  </a:solidFill>
                  <a:latin typeface="Jura Bold Bold"/>
                </a:rPr>
                <a:t>Выводы:</a:t>
              </a:r>
              <a:endParaRPr lang="en-US" sz="3733" dirty="0">
                <a:solidFill>
                  <a:srgbClr val="000000"/>
                </a:solidFill>
                <a:latin typeface="Jura Bold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22058"/>
              <a:ext cx="9804293" cy="398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2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282569-A2D6-C243-AA3A-656AD0B2D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3489CE-C2E7-AA49-AE52-5E8CE3896103}"/>
              </a:ext>
            </a:extLst>
          </p:cNvPr>
          <p:cNvSpPr txBox="1"/>
          <p:nvPr/>
        </p:nvSpPr>
        <p:spPr>
          <a:xfrm>
            <a:off x="1631011" y="1034683"/>
            <a:ext cx="1667099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Jura Bold Bold"/>
              </a:rPr>
              <a:t>Для развития </a:t>
            </a:r>
            <a:r>
              <a:rPr lang="en-US" sz="4400" dirty="0">
                <a:latin typeface="Jura Bold Bold"/>
              </a:rPr>
              <a:t>Data Lake </a:t>
            </a:r>
            <a:r>
              <a:rPr lang="ru-RU" sz="4400" dirty="0">
                <a:latin typeface="Jura Bold Bold"/>
              </a:rPr>
              <a:t>необходим итерационный процесс и прямые коммуникации со всем </a:t>
            </a:r>
            <a:r>
              <a:rPr lang="ru-RU" sz="4400" dirty="0" err="1">
                <a:latin typeface="Jura Bold Bold"/>
              </a:rPr>
              <a:t>стейкхолдерами</a:t>
            </a:r>
            <a:endParaRPr lang="ru-RU" sz="4400" dirty="0">
              <a:latin typeface="Jura Bold Bold"/>
            </a:endParaRPr>
          </a:p>
          <a:p>
            <a:endParaRPr lang="ru-RU" sz="4400" dirty="0">
              <a:latin typeface="Jura Bold Bold"/>
            </a:endParaRPr>
          </a:p>
          <a:p>
            <a:r>
              <a:rPr lang="ru-RU" sz="4400" dirty="0">
                <a:latin typeface="Jura Bold Bold"/>
              </a:rPr>
              <a:t>Для управления процессом разработки и жизненным циклом данных необходимы единые подходы к разработке и архитектуре</a:t>
            </a:r>
          </a:p>
          <a:p>
            <a:endParaRPr lang="ru-RU" sz="4400" dirty="0">
              <a:latin typeface="Jura Bold Bold"/>
            </a:endParaRPr>
          </a:p>
          <a:p>
            <a:r>
              <a:rPr lang="ru-RU" sz="4400" dirty="0">
                <a:latin typeface="Jura Bold Bold"/>
              </a:rPr>
              <a:t>Внедрение практик </a:t>
            </a:r>
            <a:r>
              <a:rPr lang="en-US" sz="4400" dirty="0">
                <a:latin typeface="Jura Bold Bold"/>
              </a:rPr>
              <a:t>Data Mesh </a:t>
            </a:r>
            <a:r>
              <a:rPr lang="ru-RU" sz="4400" dirty="0">
                <a:latin typeface="Jura Bold Bold"/>
              </a:rPr>
              <a:t>позволяет сделать процессы развития </a:t>
            </a:r>
            <a:r>
              <a:rPr lang="en-US" sz="4400" dirty="0">
                <a:latin typeface="Jura Bold Bold"/>
              </a:rPr>
              <a:t>Data Lake </a:t>
            </a:r>
            <a:r>
              <a:rPr lang="ru-RU" sz="4400" dirty="0">
                <a:latin typeface="Jura Bold Bold"/>
              </a:rPr>
              <a:t>более прозрачными, быстрыми и качественными за счет распределения ответственности по командам разработки </a:t>
            </a:r>
          </a:p>
        </p:txBody>
      </p:sp>
    </p:spTree>
    <p:extLst>
      <p:ext uri="{BB962C8B-B14F-4D97-AF65-F5344CB8AC3E}">
        <p14:creationId xmlns:p14="http://schemas.microsoft.com/office/powerpoint/2010/main" val="665983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9983017" y="-4761724"/>
            <a:ext cx="12190366" cy="1158084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29888" y="5934142"/>
            <a:ext cx="8821070" cy="1457606"/>
            <a:chOff x="0" y="0"/>
            <a:chExt cx="11761427" cy="1943475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1761427" cy="1165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856"/>
                </a:lnSpc>
                <a:spcBef>
                  <a:spcPct val="0"/>
                </a:spcBef>
              </a:pPr>
              <a:r>
                <a:rPr lang="en-US" sz="5713">
                  <a:solidFill>
                    <a:srgbClr val="000000"/>
                  </a:solidFill>
                  <a:latin typeface="Jura Bold Bold"/>
                </a:rPr>
                <a:t>Спасибо за внимание!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405316"/>
              <a:ext cx="11761427" cy="552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D606C0-67D9-9B41-87D8-76D27ECAE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617"/>
          <a:stretch>
            <a:fillRect/>
          </a:stretch>
        </p:blipFill>
        <p:spPr>
          <a:xfrm rot="5400000">
            <a:off x="-2255317" y="4196788"/>
            <a:ext cx="5537767" cy="50305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2000" y="360000"/>
            <a:ext cx="7331043" cy="12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8"/>
              </a:lnSpc>
            </a:pPr>
            <a:r>
              <a:rPr lang="en-US" sz="4215" dirty="0">
                <a:solidFill>
                  <a:srgbClr val="000000"/>
                </a:solidFill>
                <a:latin typeface="Jura Bold Bold"/>
              </a:rPr>
              <a:t>Основные источники данных Data Lake в МТС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ECEA0B-28E2-204F-B2AE-6C1B9C790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930AAC2-0980-C047-A289-F1A4ABC3B51A}"/>
              </a:ext>
            </a:extLst>
          </p:cNvPr>
          <p:cNvGrpSpPr/>
          <p:nvPr/>
        </p:nvGrpSpPr>
        <p:grpSpPr>
          <a:xfrm>
            <a:off x="3962400" y="2066032"/>
            <a:ext cx="12820764" cy="8210430"/>
            <a:chOff x="2194020" y="1072295"/>
            <a:chExt cx="6470581" cy="4187239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FDD386D-23F7-5E4A-8E80-73B80E6AC6D2}"/>
                </a:ext>
              </a:extLst>
            </p:cNvPr>
            <p:cNvGrpSpPr/>
            <p:nvPr/>
          </p:nvGrpSpPr>
          <p:grpSpPr>
            <a:xfrm>
              <a:off x="2443558" y="1072295"/>
              <a:ext cx="6221043" cy="1189593"/>
              <a:chOff x="2443558" y="1072295"/>
              <a:chExt cx="6221043" cy="1189593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3295DD37-E38E-714F-A7BC-28E0FF3B0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3558" y="1072295"/>
                <a:ext cx="983171" cy="118959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E0D49B-0629-4D4F-8008-2CE14840CBBC}"/>
                  </a:ext>
                </a:extLst>
              </p:cNvPr>
              <p:cNvSpPr txBox="1"/>
              <p:nvPr/>
            </p:nvSpPr>
            <p:spPr>
              <a:xfrm>
                <a:off x="3654561" y="1201307"/>
                <a:ext cx="5010040" cy="329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Мобильный оператор</a:t>
                </a:r>
                <a:r>
                  <a:rPr lang="en-US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 &gt; </a:t>
                </a:r>
                <a:r>
                  <a:rPr lang="ru-RU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7</a:t>
                </a:r>
                <a:r>
                  <a:rPr lang="en-US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5 </a:t>
                </a:r>
                <a:r>
                  <a:rPr lang="ru-RU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млн клиентов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3E32F27-4DB5-9C47-A9B2-E1F6C4059229}"/>
                </a:ext>
              </a:extLst>
            </p:cNvPr>
            <p:cNvGrpSpPr/>
            <p:nvPr/>
          </p:nvGrpSpPr>
          <p:grpSpPr>
            <a:xfrm>
              <a:off x="2367780" y="2141853"/>
              <a:ext cx="4553314" cy="1167129"/>
              <a:chOff x="2367780" y="2141853"/>
              <a:chExt cx="4553314" cy="1167129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22BF05A2-8E0B-DB45-A163-75774495C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780" y="2141853"/>
                <a:ext cx="1117351" cy="116712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0238B3-F7D3-2742-850E-B13F9D0AED00}"/>
                  </a:ext>
                </a:extLst>
              </p:cNvPr>
              <p:cNvSpPr txBox="1"/>
              <p:nvPr/>
            </p:nvSpPr>
            <p:spPr>
              <a:xfrm>
                <a:off x="3654561" y="2261888"/>
                <a:ext cx="3266533" cy="329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lang="en-US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Retail: </a:t>
                </a:r>
                <a:r>
                  <a:rPr lang="ru-RU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более 5000 точек продаж</a:t>
                </a: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0A78753-5EE4-094D-9B3D-9C2D3532DAD7}"/>
                </a:ext>
              </a:extLst>
            </p:cNvPr>
            <p:cNvGrpSpPr/>
            <p:nvPr/>
          </p:nvGrpSpPr>
          <p:grpSpPr>
            <a:xfrm>
              <a:off x="2315887" y="3123421"/>
              <a:ext cx="6091395" cy="987536"/>
              <a:chOff x="2315887" y="3123421"/>
              <a:chExt cx="6091395" cy="987536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D663AA21-1162-4347-8E8E-05D5F0F4F2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315887" y="3204268"/>
                <a:ext cx="1158672" cy="90668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334AA3-8A0A-5D4F-BF25-2E85A42A69BF}"/>
                  </a:ext>
                </a:extLst>
              </p:cNvPr>
              <p:cNvSpPr txBox="1"/>
              <p:nvPr/>
            </p:nvSpPr>
            <p:spPr>
              <a:xfrm>
                <a:off x="3654561" y="3123421"/>
                <a:ext cx="4752721" cy="612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err="1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IoT</a:t>
                </a:r>
                <a:r>
                  <a:rPr lang="en-US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, </a:t>
                </a:r>
                <a:r>
                  <a:rPr lang="ru-RU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 МТС один из основных игроков на</a:t>
                </a:r>
                <a:r>
                  <a:rPr lang="ru-RU" sz="3600" dirty="0"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 рынке России по числу </a:t>
                </a:r>
                <a:r>
                  <a:rPr lang="ru-RU" sz="3600" dirty="0" err="1"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телематических</a:t>
                </a:r>
                <a:r>
                  <a:rPr lang="ru-RU" sz="3600" dirty="0"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 SIM-карт </a:t>
                </a: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21EB183-45CA-A043-9C6F-01165BBD823E}"/>
                </a:ext>
              </a:extLst>
            </p:cNvPr>
            <p:cNvGrpSpPr/>
            <p:nvPr/>
          </p:nvGrpSpPr>
          <p:grpSpPr>
            <a:xfrm>
              <a:off x="2194020" y="4016255"/>
              <a:ext cx="4086721" cy="1243279"/>
              <a:chOff x="2194020" y="4016255"/>
              <a:chExt cx="4086721" cy="1243279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328D95F7-E88D-3B43-A27F-7BECF5D14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020" y="4016255"/>
                <a:ext cx="1291059" cy="1243279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028FD0-3395-1347-941F-3F6D75241279}"/>
                  </a:ext>
                </a:extLst>
              </p:cNvPr>
              <p:cNvSpPr txBox="1"/>
              <p:nvPr/>
            </p:nvSpPr>
            <p:spPr>
              <a:xfrm>
                <a:off x="3694957" y="4353993"/>
                <a:ext cx="2585784" cy="32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>
                    <a:solidFill>
                      <a:srgbClr val="010D1D"/>
                    </a:solidFill>
                    <a:latin typeface="Calibri" panose="020F0502020204030204" pitchFamily="34" charset="0"/>
                    <a:ea typeface="Microsoft Sans Serif" panose="020B0604020202020204" pitchFamily="34" charset="0"/>
                    <a:cs typeface="Calibri" panose="020F0502020204030204" pitchFamily="34" charset="0"/>
                  </a:rPr>
                  <a:t>Мобильные приложения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218" b="3432"/>
          <a:stretch>
            <a:fillRect/>
          </a:stretch>
        </p:blipFill>
        <p:spPr>
          <a:xfrm>
            <a:off x="-5489845" y="-4273439"/>
            <a:ext cx="13830696" cy="10604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648401" y="-247968"/>
            <a:ext cx="10534968" cy="105349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5311" y="3467100"/>
            <a:ext cx="10493090" cy="5394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D4FE8-ADE6-E74D-A469-4A6BD952E8D6}"/>
              </a:ext>
            </a:extLst>
          </p:cNvPr>
          <p:cNvSpPr txBox="1"/>
          <p:nvPr/>
        </p:nvSpPr>
        <p:spPr>
          <a:xfrm>
            <a:off x="914400" y="567035"/>
            <a:ext cx="7779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Что такое </a:t>
            </a:r>
            <a:r>
              <a:rPr lang="en-US" sz="5400" dirty="0"/>
              <a:t>Data Lake </a:t>
            </a:r>
            <a:r>
              <a:rPr lang="ru-RU" sz="5400" dirty="0"/>
              <a:t>в МТС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9CA481-95E2-8D43-A847-0433091DB0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617"/>
          <a:stretch>
            <a:fillRect/>
          </a:stretch>
        </p:blipFill>
        <p:spPr>
          <a:xfrm rot="5400000">
            <a:off x="-2255317" y="4196788"/>
            <a:ext cx="5537767" cy="50305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2000" y="360000"/>
            <a:ext cx="5151925" cy="12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8"/>
              </a:lnSpc>
            </a:pPr>
            <a:r>
              <a:rPr lang="en-US" sz="4215" dirty="0">
                <a:solidFill>
                  <a:srgbClr val="000000"/>
                </a:solidFill>
                <a:latin typeface="Jura Bold Bold"/>
              </a:rPr>
              <a:t>Основные задачи Data Lake в МТС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017C52-D445-C34D-AC7B-0B323E42630D}"/>
              </a:ext>
            </a:extLst>
          </p:cNvPr>
          <p:cNvSpPr/>
          <p:nvPr/>
        </p:nvSpPr>
        <p:spPr>
          <a:xfrm>
            <a:off x="5476408" y="2195591"/>
            <a:ext cx="1158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Jura Bold Bold"/>
              </a:rPr>
              <a:t>Интеграция источников данных и внедрение архитектуры данных</a:t>
            </a:r>
            <a:endParaRPr lang="en" sz="3200" dirty="0">
              <a:effectLst/>
              <a:latin typeface="Jura Bol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784D7-3B4F-D048-9C0F-085067AE0F2E}"/>
              </a:ext>
            </a:extLst>
          </p:cNvPr>
          <p:cNvSpPr txBox="1"/>
          <p:nvPr/>
        </p:nvSpPr>
        <p:spPr>
          <a:xfrm>
            <a:off x="5105400" y="4362551"/>
            <a:ext cx="906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Jura Bold Bold"/>
              </a:rPr>
              <a:t>Проинтегрировано  более 80 источников данных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Jura Bold Bold"/>
              </a:rPr>
              <a:t>Общий объем данных  более 10 </a:t>
            </a:r>
            <a:r>
              <a:rPr lang="ru-RU" sz="2400" dirty="0" err="1">
                <a:latin typeface="Jura Bold Bold"/>
              </a:rPr>
              <a:t>птБ</a:t>
            </a:r>
            <a:endParaRPr lang="en-US" sz="2400" dirty="0">
              <a:latin typeface="Jura Bold Bold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Jura Bold Bold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Jura Bold Bold"/>
              </a:rPr>
              <a:t>Более 1500 объектов</a:t>
            </a:r>
            <a:endParaRPr lang="en-US" sz="2400" dirty="0">
              <a:latin typeface="Jura Bold Bold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Jura Bold Bold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Jura Bold Bold"/>
              </a:rPr>
              <a:t>Более 3000 процессов загрузки и трансформации данных</a:t>
            </a:r>
          </a:p>
          <a:p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5088A8D-E59A-6A43-94FA-CEF009079C55}"/>
              </a:ext>
            </a:extLst>
          </p:cNvPr>
          <p:cNvGrpSpPr/>
          <p:nvPr/>
        </p:nvGrpSpPr>
        <p:grpSpPr>
          <a:xfrm>
            <a:off x="3962400" y="2260185"/>
            <a:ext cx="1066800" cy="902115"/>
            <a:chOff x="6103188" y="713246"/>
            <a:chExt cx="508020" cy="523219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638B5A4E-262E-9046-875E-4B7C9959EDE1}"/>
                </a:ext>
              </a:extLst>
            </p:cNvPr>
            <p:cNvSpPr/>
            <p:nvPr/>
          </p:nvSpPr>
          <p:spPr>
            <a:xfrm>
              <a:off x="6103188" y="721490"/>
              <a:ext cx="508019" cy="508019"/>
            </a:xfrm>
            <a:prstGeom prst="roundRect">
              <a:avLst/>
            </a:prstGeom>
            <a:solidFill>
              <a:srgbClr val="F91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D1253226-79E8-AC44-9FE0-D3308BD5419D}"/>
                </a:ext>
              </a:extLst>
            </p:cNvPr>
            <p:cNvSpPr/>
            <p:nvPr/>
          </p:nvSpPr>
          <p:spPr>
            <a:xfrm>
              <a:off x="6103188" y="721489"/>
              <a:ext cx="508019" cy="329097"/>
            </a:xfrm>
            <a:prstGeom prst="roundRect">
              <a:avLst/>
            </a:prstGeom>
            <a:solidFill>
              <a:srgbClr val="D40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C88194E-4A36-C540-BFB8-F8848C64D38C}"/>
                </a:ext>
              </a:extLst>
            </p:cNvPr>
            <p:cNvSpPr/>
            <p:nvPr/>
          </p:nvSpPr>
          <p:spPr>
            <a:xfrm>
              <a:off x="6103498" y="982298"/>
              <a:ext cx="507710" cy="138515"/>
            </a:xfrm>
            <a:prstGeom prst="rect">
              <a:avLst/>
            </a:prstGeom>
            <a:solidFill>
              <a:srgbClr val="F91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3A89EC-C4D1-574C-AE68-51FF8373D8F9}"/>
                </a:ext>
              </a:extLst>
            </p:cNvPr>
            <p:cNvSpPr txBox="1"/>
            <p:nvPr/>
          </p:nvSpPr>
          <p:spPr>
            <a:xfrm>
              <a:off x="6164677" y="713246"/>
              <a:ext cx="385041" cy="52321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685800">
                <a:buClrTx/>
              </a:pPr>
              <a:r>
                <a:rPr lang="en-US" sz="2800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6C46BB-8C14-6448-BCCA-1DE299862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617"/>
          <a:stretch>
            <a:fillRect/>
          </a:stretch>
        </p:blipFill>
        <p:spPr>
          <a:xfrm rot="5400000">
            <a:off x="-2255317" y="4196788"/>
            <a:ext cx="5537767" cy="50305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2000" y="360000"/>
            <a:ext cx="5151925" cy="12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8"/>
              </a:lnSpc>
            </a:pPr>
            <a:r>
              <a:rPr lang="en-US" sz="4215" dirty="0">
                <a:solidFill>
                  <a:srgbClr val="000000"/>
                </a:solidFill>
                <a:latin typeface="Jura Bold Bold"/>
              </a:rPr>
              <a:t>Основные задачи Data Lake в МТС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017C52-D445-C34D-AC7B-0B323E42630D}"/>
              </a:ext>
            </a:extLst>
          </p:cNvPr>
          <p:cNvSpPr/>
          <p:nvPr/>
        </p:nvSpPr>
        <p:spPr>
          <a:xfrm>
            <a:off x="5450386" y="2188022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ru-RU" sz="3200" dirty="0">
                <a:latin typeface="Jura Bold Bold"/>
                <a:cs typeface="Arial" panose="020B0604020202020204" pitchFamily="34" charset="0"/>
              </a:rPr>
              <a:t>Разработка пользовательского профиля с учетом данных из интегрированных источников и</a:t>
            </a:r>
            <a:r>
              <a:rPr lang="en-US" sz="3200" dirty="0">
                <a:latin typeface="Jura Bold Bold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Jura Bold Bold"/>
                <a:cs typeface="Arial" panose="020B0604020202020204" pitchFamily="34" charset="0"/>
              </a:rPr>
              <a:t>экосистемного</a:t>
            </a:r>
            <a:r>
              <a:rPr lang="ru-RU" sz="3200" dirty="0">
                <a:latin typeface="Jura Bold Bold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Jura Bold Bold"/>
                <a:cs typeface="Arial" panose="020B0604020202020204" pitchFamily="34" charset="0"/>
              </a:rPr>
              <a:t>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A7514-89A6-834A-9EA7-3DF0444F1874}"/>
              </a:ext>
            </a:extLst>
          </p:cNvPr>
          <p:cNvSpPr txBox="1"/>
          <p:nvPr/>
        </p:nvSpPr>
        <p:spPr>
          <a:xfrm>
            <a:off x="4237883" y="4411843"/>
            <a:ext cx="6444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Jura Bold Bold"/>
              </a:rPr>
              <a:t>Разработка широких витрин данных </a:t>
            </a:r>
            <a:endParaRPr lang="en-US" sz="2400" dirty="0">
              <a:latin typeface="Jura Bold Bold"/>
            </a:endParaRPr>
          </a:p>
          <a:p>
            <a:r>
              <a:rPr lang="ru-RU" sz="2400" dirty="0">
                <a:latin typeface="Jura Bold Bold"/>
              </a:rPr>
              <a:t>с профилями </a:t>
            </a:r>
            <a:r>
              <a:rPr lang="ru-RU" sz="2400" dirty="0" err="1">
                <a:latin typeface="Jura Bold Bold"/>
              </a:rPr>
              <a:t>экосистемных</a:t>
            </a:r>
            <a:r>
              <a:rPr lang="ru-RU" sz="2400" dirty="0">
                <a:latin typeface="Jura Bold Bold"/>
              </a:rPr>
              <a:t> клиентов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54E923B-21E6-7746-BB63-30498EED3F28}"/>
              </a:ext>
            </a:extLst>
          </p:cNvPr>
          <p:cNvGrpSpPr/>
          <p:nvPr/>
        </p:nvGrpSpPr>
        <p:grpSpPr>
          <a:xfrm>
            <a:off x="3962400" y="2274397"/>
            <a:ext cx="1066800" cy="875909"/>
            <a:chOff x="6103188" y="721489"/>
            <a:chExt cx="508020" cy="508020"/>
          </a:xfrm>
        </p:grpSpPr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A057FDD9-399A-A74C-B390-0BC474AD710F}"/>
                </a:ext>
              </a:extLst>
            </p:cNvPr>
            <p:cNvSpPr/>
            <p:nvPr/>
          </p:nvSpPr>
          <p:spPr>
            <a:xfrm>
              <a:off x="6103188" y="721490"/>
              <a:ext cx="508019" cy="508019"/>
            </a:xfrm>
            <a:prstGeom prst="roundRect">
              <a:avLst/>
            </a:prstGeom>
            <a:solidFill>
              <a:srgbClr val="F91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4C831996-C4B9-6E4A-8C3C-C81E3793B942}"/>
                </a:ext>
              </a:extLst>
            </p:cNvPr>
            <p:cNvSpPr/>
            <p:nvPr/>
          </p:nvSpPr>
          <p:spPr>
            <a:xfrm>
              <a:off x="6103188" y="721489"/>
              <a:ext cx="508019" cy="329097"/>
            </a:xfrm>
            <a:prstGeom prst="roundRect">
              <a:avLst/>
            </a:prstGeom>
            <a:solidFill>
              <a:srgbClr val="D40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D385381-BD4E-5E4F-A301-AE86CF02B21B}"/>
                </a:ext>
              </a:extLst>
            </p:cNvPr>
            <p:cNvSpPr/>
            <p:nvPr/>
          </p:nvSpPr>
          <p:spPr>
            <a:xfrm>
              <a:off x="6103498" y="982298"/>
              <a:ext cx="507710" cy="138515"/>
            </a:xfrm>
            <a:prstGeom prst="rect">
              <a:avLst/>
            </a:prstGeom>
            <a:solidFill>
              <a:srgbClr val="F91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A55096-FF0C-7446-B748-BD352B85F7F9}"/>
                </a:ext>
              </a:extLst>
            </p:cNvPr>
            <p:cNvSpPr txBox="1"/>
            <p:nvPr/>
          </p:nvSpPr>
          <p:spPr>
            <a:xfrm>
              <a:off x="6265517" y="823124"/>
              <a:ext cx="183361" cy="3034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685800">
                <a:buClrTx/>
              </a:pPr>
              <a:r>
                <a:rPr lang="ru-RU" sz="2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B63A93-5D9C-654D-9BC1-5869B0303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90EC7C-25D4-6E40-934A-6C434A6B8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079" y="5923752"/>
            <a:ext cx="6677620" cy="27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617"/>
          <a:stretch>
            <a:fillRect/>
          </a:stretch>
        </p:blipFill>
        <p:spPr>
          <a:xfrm rot="5400000">
            <a:off x="-2255317" y="4196788"/>
            <a:ext cx="5537767" cy="50305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2000" y="360000"/>
            <a:ext cx="5151925" cy="12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8"/>
              </a:lnSpc>
            </a:pPr>
            <a:r>
              <a:rPr lang="en-US" sz="4215" dirty="0">
                <a:solidFill>
                  <a:srgbClr val="000000"/>
                </a:solidFill>
                <a:latin typeface="Jura Bold Bold"/>
              </a:rPr>
              <a:t>Основные задачи Data Lake в МТС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017C52-D445-C34D-AC7B-0B323E42630D}"/>
              </a:ext>
            </a:extLst>
          </p:cNvPr>
          <p:cNvSpPr/>
          <p:nvPr/>
        </p:nvSpPr>
        <p:spPr>
          <a:xfrm>
            <a:off x="5486400" y="2185465"/>
            <a:ext cx="1158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ru-RU" sz="3200" dirty="0">
                <a:latin typeface="Jura Bold Bold"/>
                <a:cs typeface="Arial" panose="020B0604020202020204" pitchFamily="34" charset="0"/>
              </a:rPr>
              <a:t>Внедрение технической поддержки и SLA для обеспечения качества и доступности данных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F7A30E-2503-EF43-B4CB-576171D773DB}"/>
              </a:ext>
            </a:extLst>
          </p:cNvPr>
          <p:cNvGrpSpPr/>
          <p:nvPr/>
        </p:nvGrpSpPr>
        <p:grpSpPr>
          <a:xfrm>
            <a:off x="3962400" y="2274397"/>
            <a:ext cx="1066800" cy="875909"/>
            <a:chOff x="6103188" y="721489"/>
            <a:chExt cx="508020" cy="508020"/>
          </a:xfrm>
        </p:grpSpPr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1AA7FE3D-584D-9145-8EEC-7CEAF715FE28}"/>
                </a:ext>
              </a:extLst>
            </p:cNvPr>
            <p:cNvSpPr/>
            <p:nvPr/>
          </p:nvSpPr>
          <p:spPr>
            <a:xfrm>
              <a:off x="6103188" y="721490"/>
              <a:ext cx="508019" cy="508019"/>
            </a:xfrm>
            <a:prstGeom prst="roundRect">
              <a:avLst/>
            </a:prstGeom>
            <a:solidFill>
              <a:srgbClr val="F91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D62D774C-AECA-0D45-A4BD-0E028738DA1D}"/>
                </a:ext>
              </a:extLst>
            </p:cNvPr>
            <p:cNvSpPr/>
            <p:nvPr/>
          </p:nvSpPr>
          <p:spPr>
            <a:xfrm>
              <a:off x="6103188" y="721489"/>
              <a:ext cx="508019" cy="329097"/>
            </a:xfrm>
            <a:prstGeom prst="roundRect">
              <a:avLst/>
            </a:prstGeom>
            <a:solidFill>
              <a:srgbClr val="D40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34A950F-81B7-CC4C-A30D-BDAF274A1F63}"/>
                </a:ext>
              </a:extLst>
            </p:cNvPr>
            <p:cNvSpPr/>
            <p:nvPr/>
          </p:nvSpPr>
          <p:spPr>
            <a:xfrm>
              <a:off x="6103498" y="982298"/>
              <a:ext cx="507710" cy="138515"/>
            </a:xfrm>
            <a:prstGeom prst="rect">
              <a:avLst/>
            </a:prstGeom>
            <a:solidFill>
              <a:srgbClr val="F91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21EE53-347C-584E-9F15-6CAF1DD4FE6D}"/>
                </a:ext>
              </a:extLst>
            </p:cNvPr>
            <p:cNvSpPr txBox="1"/>
            <p:nvPr/>
          </p:nvSpPr>
          <p:spPr>
            <a:xfrm>
              <a:off x="6265517" y="823124"/>
              <a:ext cx="183361" cy="3034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685800">
                <a:buClrTx/>
              </a:pPr>
              <a:r>
                <a:rPr lang="ru-RU" sz="2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C649875-4DDD-C54C-81DA-EA13249862D0}"/>
              </a:ext>
            </a:extLst>
          </p:cNvPr>
          <p:cNvSpPr txBox="1"/>
          <p:nvPr/>
        </p:nvSpPr>
        <p:spPr>
          <a:xfrm>
            <a:off x="5029198" y="4332343"/>
            <a:ext cx="906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Jura Bold Bold"/>
              </a:rPr>
              <a:t>Разработано более 2000 технических и бизнес проверок качества данных</a:t>
            </a:r>
            <a:endParaRPr lang="en-US" sz="2400" dirty="0">
              <a:latin typeface="Jura Bold Bold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Jura Bold Bold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Jura Bold Bold"/>
              </a:rPr>
              <a:t>Внедрение 1 и 2 линии поддержки</a:t>
            </a:r>
          </a:p>
          <a:p>
            <a:endParaRPr lang="ru-RU" sz="2200" dirty="0">
              <a:latin typeface="Jura Bold Bold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F0D2135-DA81-D24A-8463-C0E242105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2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617"/>
          <a:stretch>
            <a:fillRect/>
          </a:stretch>
        </p:blipFill>
        <p:spPr>
          <a:xfrm rot="5400000">
            <a:off x="-2255317" y="4196788"/>
            <a:ext cx="5537767" cy="50305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2000" y="360000"/>
            <a:ext cx="5151925" cy="12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8"/>
              </a:lnSpc>
            </a:pPr>
            <a:r>
              <a:rPr lang="en-US" sz="4215" dirty="0">
                <a:solidFill>
                  <a:srgbClr val="000000"/>
                </a:solidFill>
                <a:latin typeface="Jura Bold Bold"/>
              </a:rPr>
              <a:t>Основные задачи Data Lake в МТС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017C52-D445-C34D-AC7B-0B323E42630D}"/>
              </a:ext>
            </a:extLst>
          </p:cNvPr>
          <p:cNvSpPr/>
          <p:nvPr/>
        </p:nvSpPr>
        <p:spPr>
          <a:xfrm>
            <a:off x="5486400" y="2185465"/>
            <a:ext cx="1158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ru-RU" sz="3200" dirty="0">
                <a:latin typeface="Jura Bold Bold"/>
                <a:cs typeface="Arial" panose="020B0604020202020204" pitchFamily="34" charset="0"/>
              </a:rPr>
              <a:t>Коммунальное использование инфраструктуры </a:t>
            </a:r>
            <a:r>
              <a:rPr lang="ru-RU" sz="3200" dirty="0" err="1">
                <a:latin typeface="Jura Bold Bold"/>
                <a:cs typeface="Arial" panose="020B0604020202020204" pitchFamily="34" charset="0"/>
              </a:rPr>
              <a:t>Big</a:t>
            </a:r>
            <a:r>
              <a:rPr lang="ru-RU" sz="3200" dirty="0">
                <a:latin typeface="Jura Bold Bold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Jura Bold Bold"/>
                <a:cs typeface="Arial" panose="020B0604020202020204" pitchFamily="34" charset="0"/>
              </a:rPr>
              <a:t>Data</a:t>
            </a:r>
            <a:r>
              <a:rPr lang="ru-RU" sz="3200" dirty="0">
                <a:latin typeface="Jura Bold Bold"/>
                <a:cs typeface="Arial" panose="020B0604020202020204" pitchFamily="34" charset="0"/>
              </a:rPr>
              <a:t> и развитие культуры работы с данными</a:t>
            </a:r>
            <a:endParaRPr lang="en-US" sz="3200" dirty="0">
              <a:latin typeface="Jura Bold Bold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FC033F5-20DA-2D4C-8676-DF12D3E15C78}"/>
              </a:ext>
            </a:extLst>
          </p:cNvPr>
          <p:cNvGrpSpPr/>
          <p:nvPr/>
        </p:nvGrpSpPr>
        <p:grpSpPr>
          <a:xfrm>
            <a:off x="3962400" y="2274397"/>
            <a:ext cx="1066800" cy="875909"/>
            <a:chOff x="6103188" y="721489"/>
            <a:chExt cx="508020" cy="508020"/>
          </a:xfrm>
        </p:grpSpPr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911A15D3-3B24-B147-BA66-2F8E211EEE42}"/>
                </a:ext>
              </a:extLst>
            </p:cNvPr>
            <p:cNvSpPr/>
            <p:nvPr/>
          </p:nvSpPr>
          <p:spPr>
            <a:xfrm>
              <a:off x="6103188" y="721490"/>
              <a:ext cx="508019" cy="508019"/>
            </a:xfrm>
            <a:prstGeom prst="roundRect">
              <a:avLst/>
            </a:prstGeom>
            <a:solidFill>
              <a:srgbClr val="F91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84212AAD-E441-D74A-9E4C-156F57EC1C9C}"/>
                </a:ext>
              </a:extLst>
            </p:cNvPr>
            <p:cNvSpPr/>
            <p:nvPr/>
          </p:nvSpPr>
          <p:spPr>
            <a:xfrm>
              <a:off x="6103188" y="721489"/>
              <a:ext cx="508019" cy="329097"/>
            </a:xfrm>
            <a:prstGeom prst="roundRect">
              <a:avLst/>
            </a:prstGeom>
            <a:solidFill>
              <a:srgbClr val="D40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4226941-46E0-F248-A1CA-F6EFC3BC8530}"/>
                </a:ext>
              </a:extLst>
            </p:cNvPr>
            <p:cNvSpPr/>
            <p:nvPr/>
          </p:nvSpPr>
          <p:spPr>
            <a:xfrm>
              <a:off x="6103498" y="982298"/>
              <a:ext cx="507710" cy="138515"/>
            </a:xfrm>
            <a:prstGeom prst="rect">
              <a:avLst/>
            </a:prstGeom>
            <a:solidFill>
              <a:srgbClr val="F91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A640F3-195B-E348-B7E2-5D0281A07DB3}"/>
                </a:ext>
              </a:extLst>
            </p:cNvPr>
            <p:cNvSpPr txBox="1"/>
            <p:nvPr/>
          </p:nvSpPr>
          <p:spPr>
            <a:xfrm>
              <a:off x="6265517" y="823124"/>
              <a:ext cx="183361" cy="3034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685800">
                <a:buClrTx/>
              </a:pPr>
              <a:r>
                <a:rPr lang="en-US" sz="2800" b="1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ADBEB34-2406-5B45-8529-26FF5DF28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8561"/>
              </p:ext>
            </p:extLst>
          </p:nvPr>
        </p:nvGraphicFramePr>
        <p:xfrm>
          <a:off x="5486400" y="4273657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F5420-37F1-C34D-9EC3-F1FD0E891C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9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451" y="474663"/>
            <a:ext cx="6276929" cy="4199508"/>
            <a:chOff x="0" y="0"/>
            <a:chExt cx="8369239" cy="559934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7515792" cy="389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80"/>
                </a:lnSpc>
                <a:spcBef>
                  <a:spcPct val="0"/>
                </a:spcBef>
              </a:pPr>
              <a:r>
                <a:rPr lang="en-US" sz="6399" dirty="0">
                  <a:solidFill>
                    <a:srgbClr val="000000"/>
                  </a:solidFill>
                  <a:latin typeface="Jura Bold Bold"/>
                </a:rPr>
                <a:t>Архитектура </a:t>
              </a:r>
              <a:r>
                <a:rPr lang="en-US" sz="6399" dirty="0" err="1">
                  <a:solidFill>
                    <a:srgbClr val="000000"/>
                  </a:solidFill>
                  <a:latin typeface="Jura Bold Bold"/>
                </a:rPr>
                <a:t>Хранилища</a:t>
              </a:r>
              <a:r>
                <a:rPr lang="en-US" sz="6399" dirty="0">
                  <a:solidFill>
                    <a:srgbClr val="000000"/>
                  </a:solidFill>
                  <a:latin typeface="Jura Bold Bold"/>
                </a:rPr>
                <a:t> данных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008158"/>
              <a:ext cx="8369239" cy="601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5817155" y="-4393345"/>
            <a:ext cx="18300533" cy="1724825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784064" y="474663"/>
            <a:ext cx="6276929" cy="3091433"/>
            <a:chOff x="0" y="0"/>
            <a:chExt cx="8369239" cy="4121910"/>
          </a:xfrm>
        </p:grpSpPr>
        <p:sp>
          <p:nvSpPr>
            <p:cNvPr id="9" name="TextBox 9"/>
            <p:cNvSpPr txBox="1"/>
            <p:nvPr/>
          </p:nvSpPr>
          <p:spPr>
            <a:xfrm>
              <a:off x="0" y="161925"/>
              <a:ext cx="7515792" cy="191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87"/>
                </a:lnSpc>
              </a:pPr>
              <a:r>
                <a:rPr lang="en-US" sz="5874" dirty="0">
                  <a:solidFill>
                    <a:srgbClr val="FFFFFF"/>
                  </a:solidFill>
                  <a:latin typeface="Jura Bold Bold"/>
                </a:rPr>
                <a:t>Архитектура </a:t>
              </a:r>
            </a:p>
            <a:p>
              <a:pPr marL="0" lvl="0" indent="0" algn="l">
                <a:lnSpc>
                  <a:spcPts val="5287"/>
                </a:lnSpc>
                <a:spcBef>
                  <a:spcPct val="0"/>
                </a:spcBef>
              </a:pPr>
              <a:r>
                <a:rPr lang="en-US" sz="5874" dirty="0">
                  <a:solidFill>
                    <a:srgbClr val="FFFFFF"/>
                  </a:solidFill>
                  <a:latin typeface="Jura Bold Bold"/>
                </a:rPr>
                <a:t>Data Lake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210473"/>
              <a:ext cx="8369239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5"/>
                </a:lnSpc>
              </a:pPr>
              <a:endParaRPr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66DC14-6CB1-5547-A124-770645691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098" y="4096134"/>
            <a:ext cx="6286776" cy="4285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D1143-7126-5D40-AAB1-E20C4EEAD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709" y="4230782"/>
            <a:ext cx="6286776" cy="42856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622780-0A6A-1E43-AE1D-03E1DD613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10593"/>
            <a:ext cx="2057400" cy="7565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569</Words>
  <Application>Microsoft Macintosh PowerPoint</Application>
  <PresentationFormat>Произвольный</PresentationFormat>
  <Paragraphs>190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Calibri</vt:lpstr>
      <vt:lpstr>Arial</vt:lpstr>
      <vt:lpstr>Evolventa Bold</vt:lpstr>
      <vt:lpstr>Jura Bold Bold</vt:lpstr>
      <vt:lpstr>Evolventa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Монолитное хранилище данных и распределенный Data Mesh - в чем отличия и сходство?</dc:title>
  <cp:lastModifiedBy>Microsoft Office User</cp:lastModifiedBy>
  <cp:revision>6</cp:revision>
  <dcterms:created xsi:type="dcterms:W3CDTF">2006-08-16T00:00:00Z</dcterms:created>
  <dcterms:modified xsi:type="dcterms:W3CDTF">2021-09-29T05:44:04Z</dcterms:modified>
  <dc:identifier>DAErFlxbX2o</dc:identifier>
</cp:coreProperties>
</file>